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6" r:id="rId4"/>
    <p:sldMasterId id="2147483680" r:id="rId5"/>
  </p:sldMasterIdLst>
  <p:notesMasterIdLst>
    <p:notesMasterId r:id="rId49"/>
  </p:notesMasterIdLst>
  <p:handoutMasterIdLst>
    <p:handoutMasterId r:id="rId50"/>
  </p:handoutMasterIdLst>
  <p:sldIdLst>
    <p:sldId id="257" r:id="rId6"/>
    <p:sldId id="276" r:id="rId7"/>
    <p:sldId id="271" r:id="rId8"/>
    <p:sldId id="292" r:id="rId9"/>
    <p:sldId id="310" r:id="rId10"/>
    <p:sldId id="309" r:id="rId11"/>
    <p:sldId id="293" r:id="rId12"/>
    <p:sldId id="279" r:id="rId13"/>
    <p:sldId id="280" r:id="rId14"/>
    <p:sldId id="278" r:id="rId15"/>
    <p:sldId id="291" r:id="rId16"/>
    <p:sldId id="295" r:id="rId17"/>
    <p:sldId id="308" r:id="rId18"/>
    <p:sldId id="303" r:id="rId19"/>
    <p:sldId id="307" r:id="rId20"/>
    <p:sldId id="304" r:id="rId21"/>
    <p:sldId id="281" r:id="rId22"/>
    <p:sldId id="283" r:id="rId23"/>
    <p:sldId id="259" r:id="rId24"/>
    <p:sldId id="311" r:id="rId25"/>
    <p:sldId id="284" r:id="rId26"/>
    <p:sldId id="265" r:id="rId27"/>
    <p:sldId id="261" r:id="rId28"/>
    <p:sldId id="282" r:id="rId29"/>
    <p:sldId id="267" r:id="rId30"/>
    <p:sldId id="269" r:id="rId31"/>
    <p:sldId id="288" r:id="rId32"/>
    <p:sldId id="289" r:id="rId33"/>
    <p:sldId id="290" r:id="rId34"/>
    <p:sldId id="268" r:id="rId35"/>
    <p:sldId id="312" r:id="rId36"/>
    <p:sldId id="285" r:id="rId37"/>
    <p:sldId id="258" r:id="rId38"/>
    <p:sldId id="296" r:id="rId39"/>
    <p:sldId id="287" r:id="rId40"/>
    <p:sldId id="286" r:id="rId41"/>
    <p:sldId id="313" r:id="rId42"/>
    <p:sldId id="297" r:id="rId43"/>
    <p:sldId id="298" r:id="rId44"/>
    <p:sldId id="300" r:id="rId45"/>
    <p:sldId id="301" r:id="rId46"/>
    <p:sldId id="264" r:id="rId47"/>
    <p:sldId id="263" r:id="rId48"/>
  </p:sldIdLst>
  <p:sldSz cx="9144000" cy="6858000" type="screen4x3"/>
  <p:notesSz cx="9296400" cy="6881813"/>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3F"/>
    <a:srgbClr val="0F2B1F"/>
    <a:srgbClr val="205E43"/>
    <a:srgbClr val="297957"/>
    <a:srgbClr val="005843"/>
    <a:srgbClr val="91BF3F"/>
    <a:srgbClr val="A82800"/>
    <a:srgbClr val="9966FF"/>
    <a:srgbClr val="D99E7D"/>
    <a:srgbClr val="75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504" autoAdjust="0"/>
    <p:restoredTop sz="95550" autoAdjust="0"/>
  </p:normalViewPr>
  <p:slideViewPr>
    <p:cSldViewPr>
      <p:cViewPr>
        <p:scale>
          <a:sx n="88" d="100"/>
          <a:sy n="88" d="100"/>
        </p:scale>
        <p:origin x="-2602"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15793303044512"/>
          <c:y val="6.9248519161690891E-2"/>
          <c:w val="0.82236236640851101"/>
          <c:h val="0.82246937882764704"/>
        </c:manualLayout>
      </c:layout>
      <c:barChart>
        <c:barDir val="col"/>
        <c:grouping val="clustered"/>
        <c:varyColors val="0"/>
        <c:ser>
          <c:idx val="0"/>
          <c:order val="0"/>
          <c:tx>
            <c:strRef>
              <c:f>Sheet1!$C$4</c:f>
              <c:strCache>
                <c:ptCount val="1"/>
                <c:pt idx="0">
                  <c:v>% of global energy use</c:v>
                </c:pt>
              </c:strCache>
            </c:strRef>
          </c:tx>
          <c:spPr>
            <a:solidFill>
              <a:schemeClr val="accent1">
                <a:lumMod val="75000"/>
              </a:schemeClr>
            </a:solidFill>
            <a:ln>
              <a:solidFill>
                <a:schemeClr val="tx1"/>
              </a:solidFill>
            </a:ln>
            <a:scene3d>
              <a:camera prst="orthographicFront"/>
              <a:lightRig rig="threePt" dir="t"/>
            </a:scene3d>
            <a:sp3d>
              <a:bevelT w="127000"/>
            </a:sp3d>
          </c:spPr>
          <c:invertIfNegative val="0"/>
          <c:cat>
            <c:strRef>
              <c:f>Sheet1!$A$7:$A$12</c:f>
              <c:strCache>
                <c:ptCount val="6"/>
                <c:pt idx="0">
                  <c:v>  United States</c:v>
                </c:pt>
                <c:pt idx="1">
                  <c:v>OECD Europe</c:v>
                </c:pt>
                <c:pt idx="2">
                  <c:v>OECD Asia</c:v>
                </c:pt>
                <c:pt idx="3">
                  <c:v>  China</c:v>
                </c:pt>
                <c:pt idx="4">
                  <c:v> Africa</c:v>
                </c:pt>
                <c:pt idx="5">
                  <c:v>Latin America</c:v>
                </c:pt>
              </c:strCache>
            </c:strRef>
          </c:cat>
          <c:val>
            <c:numRef>
              <c:f>Sheet1!$C$7:$C$12</c:f>
              <c:numCache>
                <c:formatCode>0</c:formatCode>
                <c:ptCount val="6"/>
                <c:pt idx="0">
                  <c:v>17.532139787502512</c:v>
                </c:pt>
                <c:pt idx="1">
                  <c:v>14.874092496754018</c:v>
                </c:pt>
                <c:pt idx="2">
                  <c:v>7.2240001462977519</c:v>
                </c:pt>
                <c:pt idx="3">
                  <c:v>21.62225920304299</c:v>
                </c:pt>
                <c:pt idx="4">
                  <c:v>3.4657937567434121</c:v>
                </c:pt>
                <c:pt idx="5">
                  <c:v>5.5494394967357312</c:v>
                </c:pt>
              </c:numCache>
            </c:numRef>
          </c:val>
          <c:extLst xmlns:c16r2="http://schemas.microsoft.com/office/drawing/2015/06/chart">
            <c:ext xmlns:c16="http://schemas.microsoft.com/office/drawing/2014/chart" uri="{C3380CC4-5D6E-409C-BE32-E72D297353CC}">
              <c16:uniqueId val="{00000000-D762-46A7-B4C3-24AA98870029}"/>
            </c:ext>
          </c:extLst>
        </c:ser>
        <c:ser>
          <c:idx val="1"/>
          <c:order val="1"/>
          <c:tx>
            <c:strRef>
              <c:f>Sheet1!$E$4</c:f>
              <c:strCache>
                <c:ptCount val="1"/>
                <c:pt idx="0">
                  <c:v>% of global population</c:v>
                </c:pt>
              </c:strCache>
            </c:strRef>
          </c:tx>
          <c:spPr>
            <a:solidFill>
              <a:srgbClr val="C00000"/>
            </a:solidFill>
            <a:ln w="1905" cmpd="sng">
              <a:solidFill>
                <a:schemeClr val="tx1"/>
              </a:solidFill>
            </a:ln>
            <a:scene3d>
              <a:camera prst="orthographicFront"/>
              <a:lightRig rig="threePt" dir="t"/>
            </a:scene3d>
            <a:sp3d>
              <a:bevelT w="254000"/>
            </a:sp3d>
          </c:spPr>
          <c:invertIfNegative val="0"/>
          <c:cat>
            <c:strRef>
              <c:f>Sheet1!$A$7:$A$12</c:f>
              <c:strCache>
                <c:ptCount val="6"/>
                <c:pt idx="0">
                  <c:v>  United States</c:v>
                </c:pt>
                <c:pt idx="1">
                  <c:v>OECD Europe</c:v>
                </c:pt>
                <c:pt idx="2">
                  <c:v>OECD Asia</c:v>
                </c:pt>
                <c:pt idx="3">
                  <c:v>  China</c:v>
                </c:pt>
                <c:pt idx="4">
                  <c:v> Africa</c:v>
                </c:pt>
                <c:pt idx="5">
                  <c:v>Latin America</c:v>
                </c:pt>
              </c:strCache>
            </c:strRef>
          </c:cat>
          <c:val>
            <c:numRef>
              <c:f>Sheet1!$E$7:$E$12</c:f>
              <c:numCache>
                <c:formatCode>0</c:formatCode>
                <c:ptCount val="6"/>
                <c:pt idx="0">
                  <c:v>4.4291338582677167</c:v>
                </c:pt>
                <c:pt idx="1">
                  <c:v>7.9021372328458943</c:v>
                </c:pt>
                <c:pt idx="2">
                  <c:v>2.8683914510686166</c:v>
                </c:pt>
                <c:pt idx="3">
                  <c:v>19.024184476940381</c:v>
                </c:pt>
                <c:pt idx="4">
                  <c:v>14.805961754780652</c:v>
                </c:pt>
                <c:pt idx="5">
                  <c:v>6.6085489313835772</c:v>
                </c:pt>
              </c:numCache>
            </c:numRef>
          </c:val>
          <c:extLst xmlns:c16r2="http://schemas.microsoft.com/office/drawing/2015/06/chart">
            <c:ext xmlns:c16="http://schemas.microsoft.com/office/drawing/2014/chart" uri="{C3380CC4-5D6E-409C-BE32-E72D297353CC}">
              <c16:uniqueId val="{00000001-D762-46A7-B4C3-24AA98870029}"/>
            </c:ext>
          </c:extLst>
        </c:ser>
        <c:dLbls>
          <c:showLegendKey val="0"/>
          <c:showVal val="0"/>
          <c:showCatName val="0"/>
          <c:showSerName val="0"/>
          <c:showPercent val="0"/>
          <c:showBubbleSize val="0"/>
        </c:dLbls>
        <c:gapWidth val="100"/>
        <c:axId val="132132864"/>
        <c:axId val="132134400"/>
      </c:barChart>
      <c:catAx>
        <c:axId val="132132864"/>
        <c:scaling>
          <c:orientation val="minMax"/>
        </c:scaling>
        <c:delete val="0"/>
        <c:axPos val="b"/>
        <c:numFmt formatCode="General" sourceLinked="1"/>
        <c:majorTickMark val="out"/>
        <c:minorTickMark val="none"/>
        <c:tickLblPos val="nextTo"/>
        <c:txPr>
          <a:bodyPr rot="0" lIns="0">
            <a:noAutofit/>
          </a:bodyPr>
          <a:lstStyle/>
          <a:p>
            <a:pPr>
              <a:defRPr sz="1600"/>
            </a:pPr>
            <a:endParaRPr lang="en-US"/>
          </a:p>
        </c:txPr>
        <c:crossAx val="132134400"/>
        <c:crosses val="autoZero"/>
        <c:auto val="1"/>
        <c:lblAlgn val="ctr"/>
        <c:lblOffset val="100"/>
        <c:noMultiLvlLbl val="0"/>
      </c:catAx>
      <c:valAx>
        <c:axId val="132134400"/>
        <c:scaling>
          <c:orientation val="minMax"/>
        </c:scaling>
        <c:delete val="0"/>
        <c:axPos val="l"/>
        <c:majorGridlines/>
        <c:numFmt formatCode="0" sourceLinked="1"/>
        <c:majorTickMark val="out"/>
        <c:minorTickMark val="none"/>
        <c:tickLblPos val="nextTo"/>
        <c:txPr>
          <a:bodyPr/>
          <a:lstStyle/>
          <a:p>
            <a:pPr>
              <a:defRPr sz="1800"/>
            </a:pPr>
            <a:endParaRPr lang="en-US"/>
          </a:p>
        </c:txPr>
        <c:crossAx val="132132864"/>
        <c:crosses val="autoZero"/>
        <c:crossBetween val="between"/>
      </c:valAx>
      <c:spPr>
        <a:ln>
          <a:solidFill>
            <a:schemeClr val="tx1"/>
          </a:solidFill>
        </a:ln>
      </c:spPr>
    </c:plotArea>
    <c:legend>
      <c:legendPos val="r"/>
      <c:layout>
        <c:manualLayout>
          <c:xMode val="edge"/>
          <c:yMode val="edge"/>
          <c:x val="0.18626674955104297"/>
          <c:y val="9.509024948119181E-2"/>
          <c:w val="0.33339987106874797"/>
          <c:h val="0.19444804366429372"/>
        </c:manualLayout>
      </c:layout>
      <c:overlay val="0"/>
      <c:spPr>
        <a:solidFill>
          <a:schemeClr val="bg1"/>
        </a:solidFill>
        <a:ln>
          <a:solidFill>
            <a:schemeClr val="tx1"/>
          </a:solidFill>
        </a:ln>
      </c:spPr>
      <c:txPr>
        <a:bodyPr/>
        <a:lstStyle/>
        <a:p>
          <a:pPr>
            <a:defRPr sz="2000"/>
          </a:pPr>
          <a:endParaRPr lang="en-US"/>
        </a:p>
      </c:txPr>
    </c:legend>
    <c:plotVisOnly val="1"/>
    <c:dispBlanksAs val="zero"/>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97993640218049"/>
          <c:y val="2.4122811182969193E-2"/>
          <c:w val="0.87739185846961443"/>
          <c:h val="0.83220383205619419"/>
        </c:manualLayout>
      </c:layout>
      <c:barChart>
        <c:barDir val="col"/>
        <c:grouping val="clustered"/>
        <c:varyColors val="0"/>
        <c:ser>
          <c:idx val="0"/>
          <c:order val="0"/>
          <c:spPr>
            <a:solidFill>
              <a:schemeClr val="accent6"/>
            </a:solidFill>
            <a:ln>
              <a:solidFill>
                <a:schemeClr val="tx1"/>
              </a:solidFill>
            </a:ln>
            <a:scene3d>
              <a:camera prst="orthographicFront"/>
              <a:lightRig rig="threePt" dir="t"/>
            </a:scene3d>
            <a:sp3d>
              <a:bevelT w="254000"/>
            </a:sp3d>
          </c:spPr>
          <c:invertIfNegative val="0"/>
          <c:cat>
            <c:strRef>
              <c:f>Sheet1!$B$4:$B$9</c:f>
              <c:strCache>
                <c:ptCount val="6"/>
                <c:pt idx="0">
                  <c:v>United States</c:v>
                </c:pt>
                <c:pt idx="1">
                  <c:v>OECD Asia</c:v>
                </c:pt>
                <c:pt idx="2">
                  <c:v>OECD Europe</c:v>
                </c:pt>
                <c:pt idx="3">
                  <c:v>China</c:v>
                </c:pt>
                <c:pt idx="4">
                  <c:v>Latin America</c:v>
                </c:pt>
                <c:pt idx="5">
                  <c:v>Africa</c:v>
                </c:pt>
              </c:strCache>
            </c:strRef>
          </c:cat>
          <c:val>
            <c:numRef>
              <c:f>Sheet1!$E$4:$E$9</c:f>
              <c:numCache>
                <c:formatCode>0</c:formatCode>
                <c:ptCount val="6"/>
                <c:pt idx="0">
                  <c:v>17.023881259712663</c:v>
                </c:pt>
                <c:pt idx="1">
                  <c:v>11.254593691657661</c:v>
                </c:pt>
                <c:pt idx="2">
                  <c:v>7.2207441132531835</c:v>
                </c:pt>
                <c:pt idx="3">
                  <c:v>6.7471663538695701</c:v>
                </c:pt>
                <c:pt idx="4">
                  <c:v>2.7415625066541747</c:v>
                </c:pt>
                <c:pt idx="5">
                  <c:v>1.0306682622900996</c:v>
                </c:pt>
              </c:numCache>
            </c:numRef>
          </c:val>
          <c:extLst xmlns:c16r2="http://schemas.microsoft.com/office/drawing/2015/06/chart">
            <c:ext xmlns:c16="http://schemas.microsoft.com/office/drawing/2014/chart" uri="{C3380CC4-5D6E-409C-BE32-E72D297353CC}">
              <c16:uniqueId val="{00000000-4090-42C9-AE9C-2CA1E9FC9859}"/>
            </c:ext>
          </c:extLst>
        </c:ser>
        <c:dLbls>
          <c:showLegendKey val="0"/>
          <c:showVal val="0"/>
          <c:showCatName val="0"/>
          <c:showSerName val="0"/>
          <c:showPercent val="0"/>
          <c:showBubbleSize val="0"/>
        </c:dLbls>
        <c:gapWidth val="71"/>
        <c:axId val="132156032"/>
        <c:axId val="132174208"/>
      </c:barChart>
      <c:catAx>
        <c:axId val="132156032"/>
        <c:scaling>
          <c:orientation val="minMax"/>
        </c:scaling>
        <c:delete val="0"/>
        <c:axPos val="b"/>
        <c:numFmt formatCode="General" sourceLinked="0"/>
        <c:majorTickMark val="none"/>
        <c:minorTickMark val="none"/>
        <c:tickLblPos val="nextTo"/>
        <c:txPr>
          <a:bodyPr/>
          <a:lstStyle/>
          <a:p>
            <a:pPr>
              <a:defRPr sz="2000" b="1">
                <a:latin typeface="+mj-lt"/>
              </a:defRPr>
            </a:pPr>
            <a:endParaRPr lang="en-US"/>
          </a:p>
        </c:txPr>
        <c:crossAx val="132174208"/>
        <c:crosses val="autoZero"/>
        <c:auto val="1"/>
        <c:lblAlgn val="ctr"/>
        <c:lblOffset val="100"/>
        <c:noMultiLvlLbl val="0"/>
      </c:catAx>
      <c:valAx>
        <c:axId val="132174208"/>
        <c:scaling>
          <c:orientation val="minMax"/>
        </c:scaling>
        <c:delete val="0"/>
        <c:axPos val="l"/>
        <c:majorGridlines/>
        <c:title>
          <c:tx>
            <c:rich>
              <a:bodyPr/>
              <a:lstStyle/>
              <a:p>
                <a:pPr>
                  <a:defRPr sz="2000">
                    <a:latin typeface="+mj-lt"/>
                  </a:defRPr>
                </a:pPr>
                <a:r>
                  <a:rPr lang="en-US" sz="2000" dirty="0">
                    <a:latin typeface="+mj-lt"/>
                  </a:rPr>
                  <a:t>Metric</a:t>
                </a:r>
                <a:r>
                  <a:rPr lang="en-US" sz="2000" baseline="0" dirty="0">
                    <a:latin typeface="+mj-lt"/>
                  </a:rPr>
                  <a:t> tons of CO</a:t>
                </a:r>
                <a:r>
                  <a:rPr lang="en-US" sz="2000" baseline="-25000" dirty="0">
                    <a:latin typeface="+mj-lt"/>
                  </a:rPr>
                  <a:t>2</a:t>
                </a:r>
                <a:r>
                  <a:rPr lang="en-US" sz="2000" baseline="0" dirty="0">
                    <a:latin typeface="+mj-lt"/>
                  </a:rPr>
                  <a:t> per capita a year</a:t>
                </a:r>
                <a:endParaRPr lang="en-US" sz="2000" dirty="0">
                  <a:latin typeface="+mj-lt"/>
                </a:endParaRPr>
              </a:p>
            </c:rich>
          </c:tx>
          <c:layout>
            <c:manualLayout>
              <c:xMode val="edge"/>
              <c:yMode val="edge"/>
              <c:x val="1.6025641025641025E-3"/>
              <c:y val="0.14431173924432575"/>
            </c:manualLayout>
          </c:layout>
          <c:overlay val="0"/>
        </c:title>
        <c:numFmt formatCode="0" sourceLinked="1"/>
        <c:majorTickMark val="none"/>
        <c:minorTickMark val="none"/>
        <c:tickLblPos val="nextTo"/>
        <c:txPr>
          <a:bodyPr/>
          <a:lstStyle/>
          <a:p>
            <a:pPr>
              <a:defRPr sz="1800"/>
            </a:pPr>
            <a:endParaRPr lang="en-US"/>
          </a:p>
        </c:txPr>
        <c:crossAx val="132156032"/>
        <c:crosses val="autoZero"/>
        <c:crossBetween val="between"/>
        <c:majorUnit val="5"/>
      </c:valAx>
      <c:spPr>
        <a:ln w="28575">
          <a:solidFill>
            <a:schemeClr val="tx1"/>
          </a:solidFill>
        </a:ln>
      </c:spPr>
    </c:plotArea>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0.01754</cdr:x>
      <cdr:y>0.27994</cdr:y>
    </cdr:from>
    <cdr:to>
      <cdr:x>0.05921</cdr:x>
      <cdr:y>0.64607</cdr:y>
    </cdr:to>
    <cdr:sp macro="" textlink="">
      <cdr:nvSpPr>
        <cdr:cNvPr id="2" name="Text Box 2"/>
        <cdr:cNvSpPr txBox="1"/>
      </cdr:nvSpPr>
      <cdr:spPr>
        <a:xfrm xmlns:a="http://schemas.openxmlformats.org/drawingml/2006/main" rot="16200000">
          <a:off x="-809625" y="2709862"/>
          <a:ext cx="2286000" cy="361950"/>
        </a:xfrm>
        <a:prstGeom xmlns:a="http://schemas.openxmlformats.org/drawingml/2006/main" prst="rect">
          <a:avLst/>
        </a:prstGeom>
        <a:solidFill xmlns:a="http://schemas.openxmlformats.org/drawingml/2006/main">
          <a:schemeClr val="lt1"/>
        </a:solidFill>
        <a:ln xmlns:a="http://schemas.openxmlformats.org/drawingml/2006/main" w="6350">
          <a:noFill/>
        </a:ln>
        <a:effectLst xmlns:a="http://schemas.openxmlformats.org/drawingml/2006/main"/>
      </cdr:spPr>
      <cdr:style>
        <a:lnRef xmlns:a="http://schemas.openxmlformats.org/drawingml/2006/main" idx="0">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marL="0" marR="0" algn="ctr">
            <a:spcBef>
              <a:spcPts val="0"/>
            </a:spcBef>
            <a:spcAft>
              <a:spcPts val="0"/>
            </a:spcAft>
          </a:pPr>
          <a:r>
            <a:rPr lang="en-US" sz="2000" b="1">
              <a:effectLst/>
              <a:ea typeface="MS Mincho"/>
              <a:cs typeface="Times New Roman"/>
            </a:rPr>
            <a:t>Percentage</a:t>
          </a:r>
          <a:endParaRPr lang="en-US" sz="2000">
            <a:effectLst/>
            <a:ea typeface="MS Mincho"/>
            <a:cs typeface="Times New Roman"/>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7488" cy="344488"/>
          </a:xfrm>
          <a:prstGeom prst="rect">
            <a:avLst/>
          </a:prstGeom>
        </p:spPr>
        <p:txBody>
          <a:bodyPr vert="horz" lIns="92830" tIns="46415" rIns="92830" bIns="46415" rtlCol="0"/>
          <a:lstStyle>
            <a:lvl1pPr algn="l">
              <a:defRPr sz="1200"/>
            </a:lvl1pPr>
          </a:lstStyle>
          <a:p>
            <a:pPr>
              <a:defRPr/>
            </a:pPr>
            <a:endParaRPr lang="en-US"/>
          </a:p>
        </p:txBody>
      </p:sp>
      <p:sp>
        <p:nvSpPr>
          <p:cNvPr id="3" name="Date Placeholder 2"/>
          <p:cNvSpPr>
            <a:spLocks noGrp="1"/>
          </p:cNvSpPr>
          <p:nvPr>
            <p:ph type="dt" sz="quarter" idx="1"/>
          </p:nvPr>
        </p:nvSpPr>
        <p:spPr>
          <a:xfrm>
            <a:off x="5267325" y="0"/>
            <a:ext cx="4027488" cy="344488"/>
          </a:xfrm>
          <a:prstGeom prst="rect">
            <a:avLst/>
          </a:prstGeom>
        </p:spPr>
        <p:txBody>
          <a:bodyPr vert="horz" lIns="92830" tIns="46415" rIns="92830" bIns="46415" rtlCol="0"/>
          <a:lstStyle>
            <a:lvl1pPr algn="r">
              <a:defRPr sz="1200"/>
            </a:lvl1pPr>
          </a:lstStyle>
          <a:p>
            <a:pPr>
              <a:defRPr/>
            </a:pPr>
            <a:fld id="{53C89385-1F03-4DC0-9C04-F59E1FEC98FD}" type="datetimeFigureOut">
              <a:rPr lang="en-US"/>
              <a:pPr>
                <a:defRPr/>
              </a:pPr>
              <a:t>1/28/2017</a:t>
            </a:fld>
            <a:endParaRPr lang="en-US"/>
          </a:p>
        </p:txBody>
      </p:sp>
      <p:sp>
        <p:nvSpPr>
          <p:cNvPr id="4" name="Footer Placeholder 3"/>
          <p:cNvSpPr>
            <a:spLocks noGrp="1"/>
          </p:cNvSpPr>
          <p:nvPr>
            <p:ph type="ftr" sz="quarter" idx="2"/>
          </p:nvPr>
        </p:nvSpPr>
        <p:spPr>
          <a:xfrm>
            <a:off x="0" y="6535738"/>
            <a:ext cx="4027488" cy="344487"/>
          </a:xfrm>
          <a:prstGeom prst="rect">
            <a:avLst/>
          </a:prstGeom>
        </p:spPr>
        <p:txBody>
          <a:bodyPr vert="horz" lIns="92830" tIns="46415" rIns="92830" bIns="4641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67325" y="6535738"/>
            <a:ext cx="4027488" cy="344487"/>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fld id="{8A08D5BF-8E61-4853-9717-E137E988331C}" type="slidenum">
              <a:rPr lang="en-US" altLang="en-US"/>
              <a:pPr/>
              <a:t>‹#›</a:t>
            </a:fld>
            <a:endParaRPr lang="en-US" altLang="en-US"/>
          </a:p>
        </p:txBody>
      </p:sp>
    </p:spTree>
    <p:extLst>
      <p:ext uri="{BB962C8B-B14F-4D97-AF65-F5344CB8AC3E}">
        <p14:creationId xmlns:p14="http://schemas.microsoft.com/office/powerpoint/2010/main" val="1836488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44488"/>
          </a:xfrm>
          <a:prstGeom prst="rect">
            <a:avLst/>
          </a:prstGeom>
        </p:spPr>
        <p:txBody>
          <a:bodyPr vert="horz" lIns="91440" tIns="45720" rIns="91440" bIns="45720" rtlCol="0"/>
          <a:lstStyle>
            <a:lvl1pPr algn="r">
              <a:defRPr sz="1200"/>
            </a:lvl1pPr>
          </a:lstStyle>
          <a:p>
            <a:fld id="{F8C789F0-5D36-40BD-AC84-3A42ADCD7566}" type="datetimeFigureOut">
              <a:rPr lang="en-US" smtClean="0"/>
              <a:t>1/28/2017</a:t>
            </a:fld>
            <a:endParaRPr lang="en-US"/>
          </a:p>
        </p:txBody>
      </p:sp>
      <p:sp>
        <p:nvSpPr>
          <p:cNvPr id="4" name="Slide Image Placeholder 3"/>
          <p:cNvSpPr>
            <a:spLocks noGrp="1" noRot="1" noChangeAspect="1"/>
          </p:cNvSpPr>
          <p:nvPr>
            <p:ph type="sldImg" idx="2"/>
          </p:nvPr>
        </p:nvSpPr>
        <p:spPr>
          <a:xfrm>
            <a:off x="3100388" y="860425"/>
            <a:ext cx="3095625" cy="2322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11525"/>
            <a:ext cx="7435850" cy="27098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7325"/>
            <a:ext cx="4029075" cy="3444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537325"/>
            <a:ext cx="4029075" cy="344488"/>
          </a:xfrm>
          <a:prstGeom prst="rect">
            <a:avLst/>
          </a:prstGeom>
        </p:spPr>
        <p:txBody>
          <a:bodyPr vert="horz" lIns="91440" tIns="45720" rIns="91440" bIns="45720" rtlCol="0" anchor="b"/>
          <a:lstStyle>
            <a:lvl1pPr algn="r">
              <a:defRPr sz="1200"/>
            </a:lvl1pPr>
          </a:lstStyle>
          <a:p>
            <a:fld id="{19447D42-B4F1-4D20-B125-EDEC2AC22F17}" type="slidenum">
              <a:rPr lang="en-US" smtClean="0"/>
              <a:t>‹#›</a:t>
            </a:fld>
            <a:endParaRPr lang="en-US"/>
          </a:p>
        </p:txBody>
      </p:sp>
    </p:spTree>
    <p:extLst>
      <p:ext uri="{BB962C8B-B14F-4D97-AF65-F5344CB8AC3E}">
        <p14:creationId xmlns:p14="http://schemas.microsoft.com/office/powerpoint/2010/main" val="18532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Mandatory recycling</a:t>
            </a:r>
          </a:p>
          <a:p>
            <a:pPr marL="171450" indent="-171450">
              <a:buFont typeface="Arial" panose="020B0604020202020204" pitchFamily="34" charset="0"/>
              <a:buChar char="•"/>
            </a:pPr>
            <a:r>
              <a:rPr lang="en-US" dirty="0"/>
              <a:t>Mandatory fuel efficiency standards</a:t>
            </a:r>
          </a:p>
          <a:p>
            <a:pPr marL="171450" indent="-171450">
              <a:buFont typeface="Arial" panose="020B0604020202020204" pitchFamily="34" charset="0"/>
              <a:buChar char="•"/>
            </a:pPr>
            <a:r>
              <a:rPr lang="en-US" dirty="0"/>
              <a:t>Incentives for insulation, solar panels, electric cars: eliminate the free-rider bonus</a:t>
            </a:r>
          </a:p>
        </p:txBody>
      </p:sp>
      <p:sp>
        <p:nvSpPr>
          <p:cNvPr id="4" name="Slide Number Placeholder 3"/>
          <p:cNvSpPr>
            <a:spLocks noGrp="1"/>
          </p:cNvSpPr>
          <p:nvPr>
            <p:ph type="sldNum" sz="quarter" idx="10"/>
          </p:nvPr>
        </p:nvSpPr>
        <p:spPr/>
        <p:txBody>
          <a:bodyPr/>
          <a:lstStyle/>
          <a:p>
            <a:fld id="{19447D42-B4F1-4D20-B125-EDEC2AC22F17}" type="slidenum">
              <a:rPr lang="en-US" smtClean="0"/>
              <a:t>20</a:t>
            </a:fld>
            <a:endParaRPr lang="en-US"/>
          </a:p>
        </p:txBody>
      </p:sp>
    </p:spTree>
    <p:extLst>
      <p:ext uri="{BB962C8B-B14F-4D97-AF65-F5344CB8AC3E}">
        <p14:creationId xmlns:p14="http://schemas.microsoft.com/office/powerpoint/2010/main" val="257724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firm negative externalities:</a:t>
            </a:r>
          </a:p>
          <a:p>
            <a:pPr marL="171450" indent="-171450">
              <a:buFont typeface="Arial" panose="020B0604020202020204" pitchFamily="34" charset="0"/>
              <a:buChar char="•"/>
            </a:pPr>
            <a:r>
              <a:rPr lang="en-US" dirty="0"/>
              <a:t>Nitrogen fertilizer run-off from farms</a:t>
            </a:r>
          </a:p>
          <a:p>
            <a:pPr marL="171450" indent="-171450">
              <a:buFont typeface="Arial" panose="020B0604020202020204" pitchFamily="34" charset="0"/>
              <a:buChar char="•"/>
            </a:pPr>
            <a:r>
              <a:rPr lang="en-US" dirty="0"/>
              <a:t>Love canal</a:t>
            </a:r>
          </a:p>
          <a:p>
            <a:pPr marL="171450" indent="-171450">
              <a:buFont typeface="Arial" panose="020B0604020202020204" pitchFamily="34" charset="0"/>
              <a:buChar char="•"/>
            </a:pPr>
            <a:endParaRPr lang="en-US" dirty="0"/>
          </a:p>
          <a:p>
            <a:r>
              <a:rPr lang="en-US" sz="1200" b="1" kern="1200" dirty="0">
                <a:solidFill>
                  <a:schemeClr val="tx1"/>
                </a:solidFill>
                <a:effectLst/>
                <a:latin typeface="+mn-lt"/>
                <a:ea typeface="+mn-ea"/>
                <a:cs typeface="+mn-cs"/>
              </a:rPr>
              <a:t>Is this rare? Is this something that just happened in the past when we did not know better?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 In Wisconsin as in most of the country there is a serious problem of ground water contamination with toxins from pesticides and herbicides as well as industrial waste. Solid research has demonstrated effects on birth defects, cancer, and other human harms.</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Solution</a:t>
            </a:r>
            <a:r>
              <a:rPr lang="en-US" sz="120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public regulation, laws and enforcement mechanisms</a:t>
            </a:r>
            <a:r>
              <a:rPr lang="en-US" sz="1200" kern="1200" dirty="0">
                <a:solidFill>
                  <a:schemeClr val="tx1"/>
                </a:solidFill>
                <a:effectLst/>
                <a:latin typeface="+mn-lt"/>
                <a:ea typeface="+mn-ea"/>
                <a:cs typeface="+mn-cs"/>
              </a:rPr>
              <a:t>, against displacing costs. There are many specific forms that this can take, but it always involves some kind of explicit intervention into the spontaneous behavior of people in markets.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9447D42-B4F1-4D20-B125-EDEC2AC22F17}" type="slidenum">
              <a:rPr lang="en-US" smtClean="0"/>
              <a:t>30</a:t>
            </a:fld>
            <a:endParaRPr lang="en-US"/>
          </a:p>
        </p:txBody>
      </p:sp>
    </p:spTree>
    <p:extLst>
      <p:ext uri="{BB962C8B-B14F-4D97-AF65-F5344CB8AC3E}">
        <p14:creationId xmlns:p14="http://schemas.microsoft.com/office/powerpoint/2010/main" val="171831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Consumption over leisure bias: </a:t>
            </a:r>
            <a:r>
              <a:rPr lang="en-US" sz="1200" kern="1200" dirty="0">
                <a:solidFill>
                  <a:schemeClr val="tx1"/>
                </a:solidFill>
                <a:effectLst/>
                <a:latin typeface="+mn-lt"/>
                <a:ea typeface="+mn-ea"/>
                <a:cs typeface="+mn-cs"/>
              </a:rPr>
              <a:t>This is something we will discuss in the lecture on consumerism</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Capitalist economies have a number of biases in the way decisions get made which mean that increases in productivity generally to greater consumption rather than greater leisure, greater free time. The irony in the US:</a:t>
            </a:r>
            <a:r>
              <a:rPr lang="en-US" sz="1200" b="1" kern="1200" dirty="0">
                <a:solidFill>
                  <a:schemeClr val="tx1"/>
                </a:solidFill>
                <a:effectLst/>
                <a:latin typeface="+mn-lt"/>
                <a:ea typeface="+mn-ea"/>
                <a:cs typeface="+mn-cs"/>
              </a:rPr>
              <a:t> as we have become richer our free time goes down, not up</a:t>
            </a:r>
            <a:r>
              <a:rPr lang="en-US" sz="1200" kern="1200" dirty="0">
                <a:solidFill>
                  <a:schemeClr val="tx1"/>
                </a:solidFill>
                <a:effectLst/>
                <a:latin typeface="+mn-lt"/>
                <a:ea typeface="+mn-ea"/>
                <a:cs typeface="+mn-cs"/>
              </a:rPr>
              <a:t>. This ecologically disastrous: a permanent growth in consumption is a recipe for environmental devastation: this is not sustainable forever.</a:t>
            </a:r>
          </a:p>
          <a:p>
            <a:r>
              <a:rPr lang="en-US" sz="1200" b="1" kern="1200" dirty="0">
                <a:solidFill>
                  <a:schemeClr val="tx1"/>
                </a:solidFill>
                <a:effectLst/>
                <a:latin typeface="+mn-lt"/>
                <a:ea typeface="+mn-ea"/>
                <a:cs typeface="+mn-cs"/>
              </a:rPr>
              <a:t>2. Underpricing of natural resources in the price of consumption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prices of commodities do not reflect the true environmental costs of their production and use. The result is that commodities that embody natural resources are cheaper than they should be: their prices do not reflect their true long term “costs of production”, and thus we consume more of these commodities than we should. The true costs of producing a car, for example, should include all of the environmental costs associated with its production. These were internalized into the price, cars would cost much more and fewer would be bought.</a:t>
            </a:r>
          </a:p>
          <a:p>
            <a:endParaRPr lang="en-US" dirty="0"/>
          </a:p>
        </p:txBody>
      </p:sp>
      <p:sp>
        <p:nvSpPr>
          <p:cNvPr id="4" name="Slide Number Placeholder 3"/>
          <p:cNvSpPr>
            <a:spLocks noGrp="1"/>
          </p:cNvSpPr>
          <p:nvPr>
            <p:ph type="sldNum" sz="quarter" idx="10"/>
          </p:nvPr>
        </p:nvSpPr>
        <p:spPr/>
        <p:txBody>
          <a:bodyPr/>
          <a:lstStyle/>
          <a:p>
            <a:fld id="{19447D42-B4F1-4D20-B125-EDEC2AC22F17}" type="slidenum">
              <a:rPr lang="en-US" smtClean="0"/>
              <a:t>35</a:t>
            </a:fld>
            <a:endParaRPr lang="en-US"/>
          </a:p>
        </p:txBody>
      </p:sp>
    </p:spTree>
    <p:extLst>
      <p:ext uri="{BB962C8B-B14F-4D97-AF65-F5344CB8AC3E}">
        <p14:creationId xmlns:p14="http://schemas.microsoft.com/office/powerpoint/2010/main" val="10146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9447D42-B4F1-4D20-B125-EDEC2AC22F1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2880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Difficulty of inter-state collective action: Rich countries need to take the lead unilaterally</a:t>
            </a:r>
          </a:p>
          <a:p>
            <a:endParaRPr lang="en-US" dirty="0"/>
          </a:p>
          <a:p>
            <a:r>
              <a:rPr lang="en-US" dirty="0"/>
              <a:t>3. Negative externalities: (1) the parts of the world that did not cause the problem will suffer the most: massive environmental injustice; (2) short time horizons: make future generations pay for the costs</a:t>
            </a:r>
          </a:p>
          <a:p>
            <a:endParaRPr lang="en-US" dirty="0"/>
          </a:p>
          <a:p>
            <a:r>
              <a:rPr lang="en-US" dirty="0"/>
              <a:t>4. NIMBY: opposition to wind turbines</a:t>
            </a:r>
          </a:p>
          <a:p>
            <a:endParaRPr lang="en-US" dirty="0"/>
          </a:p>
          <a:p>
            <a:r>
              <a:rPr lang="en-US" dirty="0"/>
              <a:t>5. </a:t>
            </a:r>
            <a:r>
              <a:rPr lang="en-US" dirty="0" err="1"/>
              <a:t>Concentations</a:t>
            </a:r>
            <a:r>
              <a:rPr lang="en-US" dirty="0"/>
              <a:t> of power: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Huge stakes: trillions of dollars of wealth would be lost to those who own property rights in fossil fuels.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solution: sowing misinformation, created pseudo-scientific controversy where none really exists. This is what the Tobacco industry did in the 1950s and 1960s.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Conservative think tanks have recruited ideologically conservative scientists to challenge the scientific evidence about climate change and create the false impression that among climate scientists there is serious controversy on the core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Rick Perry, Governor of Texas (and heavily supported by the oil and gas industry) dismissed scientists by saying “there are a substantial number of scientists who have manipulated data </a:t>
            </a:r>
            <a:r>
              <a:rPr lang="en-US" sz="1200" i="1" kern="1200" dirty="0">
                <a:solidFill>
                  <a:schemeClr val="tx1"/>
                </a:solidFill>
                <a:effectLst/>
                <a:latin typeface="+mn-lt"/>
                <a:ea typeface="+mn-ea"/>
                <a:cs typeface="+mn-cs"/>
              </a:rPr>
              <a:t>so that they will have dollars rolling into their projects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Is this really a plausible account for why 97% of climate scientists support the anthropocentric view of global warming?</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447D42-B4F1-4D20-B125-EDEC2AC22F17}" type="slidenum">
              <a:rPr lang="en-US" smtClean="0"/>
              <a:t>39</a:t>
            </a:fld>
            <a:endParaRPr lang="en-US"/>
          </a:p>
        </p:txBody>
      </p:sp>
    </p:spTree>
    <p:extLst>
      <p:ext uri="{BB962C8B-B14F-4D97-AF65-F5344CB8AC3E}">
        <p14:creationId xmlns:p14="http://schemas.microsoft.com/office/powerpoint/2010/main" val="346737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728278-1CC6-4208-9FC4-7ED3311F621F}" type="slidenum">
              <a:rPr lang="en-US" altLang="en-US"/>
              <a:pPr/>
              <a:t>‹#›</a:t>
            </a:fld>
            <a:endParaRPr lang="en-US" altLang="en-US"/>
          </a:p>
        </p:txBody>
      </p:sp>
    </p:spTree>
    <p:extLst>
      <p:ext uri="{BB962C8B-B14F-4D97-AF65-F5344CB8AC3E}">
        <p14:creationId xmlns:p14="http://schemas.microsoft.com/office/powerpoint/2010/main" val="3352219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197DFF-D8A6-4EE1-BE1B-A1905584EA9B}" type="slidenum">
              <a:rPr lang="en-US" altLang="en-US"/>
              <a:pPr/>
              <a:t>‹#›</a:t>
            </a:fld>
            <a:endParaRPr lang="en-US" altLang="en-US"/>
          </a:p>
        </p:txBody>
      </p:sp>
    </p:spTree>
    <p:extLst>
      <p:ext uri="{BB962C8B-B14F-4D97-AF65-F5344CB8AC3E}">
        <p14:creationId xmlns:p14="http://schemas.microsoft.com/office/powerpoint/2010/main" val="353654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786DE88-8285-4041-8359-CDCDD0241401}" type="slidenum">
              <a:rPr lang="en-US" altLang="en-US"/>
              <a:pPr/>
              <a:t>‹#›</a:t>
            </a:fld>
            <a:endParaRPr lang="en-US" altLang="en-US"/>
          </a:p>
        </p:txBody>
      </p:sp>
    </p:spTree>
    <p:extLst>
      <p:ext uri="{BB962C8B-B14F-4D97-AF65-F5344CB8AC3E}">
        <p14:creationId xmlns:p14="http://schemas.microsoft.com/office/powerpoint/2010/main" val="2106723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3515161E-B28A-4556-9B5F-E3740A7F44B5}" type="slidenum">
              <a:rPr lang="en-US" altLang="en-US"/>
              <a:pPr/>
              <a:t>‹#›</a:t>
            </a:fld>
            <a:endParaRPr lang="en-US" altLang="en-US"/>
          </a:p>
        </p:txBody>
      </p:sp>
    </p:spTree>
    <p:extLst>
      <p:ext uri="{BB962C8B-B14F-4D97-AF65-F5344CB8AC3E}">
        <p14:creationId xmlns:p14="http://schemas.microsoft.com/office/powerpoint/2010/main" val="1119456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1CA9513E-53ED-4884-9B69-C903832A9AFD}" type="slidenum">
              <a:rPr lang="en-US" altLang="en-US"/>
              <a:pPr/>
              <a:t>‹#›</a:t>
            </a:fld>
            <a:endParaRPr lang="en-US" altLang="en-US"/>
          </a:p>
        </p:txBody>
      </p:sp>
    </p:spTree>
    <p:extLst>
      <p:ext uri="{BB962C8B-B14F-4D97-AF65-F5344CB8AC3E}">
        <p14:creationId xmlns:p14="http://schemas.microsoft.com/office/powerpoint/2010/main" val="13843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75D9925D-472B-4B3D-BF21-9D19AF7BB9B1}" type="slidenum">
              <a:rPr lang="en-US" altLang="en-US"/>
              <a:pPr/>
              <a:t>‹#›</a:t>
            </a:fld>
            <a:endParaRPr lang="en-US" altLang="en-US"/>
          </a:p>
        </p:txBody>
      </p:sp>
    </p:spTree>
    <p:extLst>
      <p:ext uri="{BB962C8B-B14F-4D97-AF65-F5344CB8AC3E}">
        <p14:creationId xmlns:p14="http://schemas.microsoft.com/office/powerpoint/2010/main" val="2205207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380F1997-706D-43FC-865D-F0DA3997A298}" type="slidenum">
              <a:rPr lang="en-US" altLang="en-US"/>
              <a:pPr/>
              <a:t>‹#›</a:t>
            </a:fld>
            <a:endParaRPr lang="en-US" altLang="en-US"/>
          </a:p>
        </p:txBody>
      </p:sp>
    </p:spTree>
    <p:extLst>
      <p:ext uri="{BB962C8B-B14F-4D97-AF65-F5344CB8AC3E}">
        <p14:creationId xmlns:p14="http://schemas.microsoft.com/office/powerpoint/2010/main" val="348194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39EF647A-EEB8-41DD-94A6-A3E96DC9ACEB}" type="slidenum">
              <a:rPr lang="en-US" altLang="en-US"/>
              <a:pPr/>
              <a:t>‹#›</a:t>
            </a:fld>
            <a:endParaRPr lang="en-US" altLang="en-US"/>
          </a:p>
        </p:txBody>
      </p:sp>
    </p:spTree>
    <p:extLst>
      <p:ext uri="{BB962C8B-B14F-4D97-AF65-F5344CB8AC3E}">
        <p14:creationId xmlns:p14="http://schemas.microsoft.com/office/powerpoint/2010/main" val="2880834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29F7C4D7-A0F5-41C7-8BF5-196E019EC0AE}" type="slidenum">
              <a:rPr lang="en-US" altLang="en-US"/>
              <a:pPr/>
              <a:t>‹#›</a:t>
            </a:fld>
            <a:endParaRPr lang="en-US" altLang="en-US"/>
          </a:p>
        </p:txBody>
      </p:sp>
    </p:spTree>
    <p:extLst>
      <p:ext uri="{BB962C8B-B14F-4D97-AF65-F5344CB8AC3E}">
        <p14:creationId xmlns:p14="http://schemas.microsoft.com/office/powerpoint/2010/main" val="337998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A6CA40E2-F230-497D-B7B9-299240057AD5}" type="slidenum">
              <a:rPr lang="en-US" altLang="en-US"/>
              <a:pPr/>
              <a:t>‹#›</a:t>
            </a:fld>
            <a:endParaRPr lang="en-US" altLang="en-US"/>
          </a:p>
        </p:txBody>
      </p:sp>
    </p:spTree>
    <p:extLst>
      <p:ext uri="{BB962C8B-B14F-4D97-AF65-F5344CB8AC3E}">
        <p14:creationId xmlns:p14="http://schemas.microsoft.com/office/powerpoint/2010/main" val="4047567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A6110467-E79C-4811-91C6-6D0CE505438B}" type="slidenum">
              <a:rPr lang="en-US" altLang="en-US"/>
              <a:pPr/>
              <a:t>‹#›</a:t>
            </a:fld>
            <a:endParaRPr lang="en-US" altLang="en-US"/>
          </a:p>
        </p:txBody>
      </p:sp>
    </p:spTree>
    <p:extLst>
      <p:ext uri="{BB962C8B-B14F-4D97-AF65-F5344CB8AC3E}">
        <p14:creationId xmlns:p14="http://schemas.microsoft.com/office/powerpoint/2010/main" val="29642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D0912C9-019E-4CFF-8C95-79757D826E87}" type="slidenum">
              <a:rPr lang="en-US" altLang="en-US"/>
              <a:pPr/>
              <a:t>‹#›</a:t>
            </a:fld>
            <a:endParaRPr lang="en-US" altLang="en-US"/>
          </a:p>
        </p:txBody>
      </p:sp>
    </p:spTree>
    <p:extLst>
      <p:ext uri="{BB962C8B-B14F-4D97-AF65-F5344CB8AC3E}">
        <p14:creationId xmlns:p14="http://schemas.microsoft.com/office/powerpoint/2010/main" val="585256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fld id="{5304433F-8957-4E4D-8493-341A87C5D158}" type="slidenum">
              <a:rPr lang="en-US" altLang="en-US"/>
              <a:pPr/>
              <a:t>‹#›</a:t>
            </a:fld>
            <a:endParaRPr lang="en-US" altLang="en-US"/>
          </a:p>
        </p:txBody>
      </p:sp>
    </p:spTree>
    <p:extLst>
      <p:ext uri="{BB962C8B-B14F-4D97-AF65-F5344CB8AC3E}">
        <p14:creationId xmlns:p14="http://schemas.microsoft.com/office/powerpoint/2010/main" val="2071157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C3BFDC02-042B-4B6C-AC48-2340D1E65793}" type="slidenum">
              <a:rPr lang="en-US" altLang="en-US"/>
              <a:pPr/>
              <a:t>‹#›</a:t>
            </a:fld>
            <a:endParaRPr lang="en-US" altLang="en-US"/>
          </a:p>
        </p:txBody>
      </p:sp>
    </p:spTree>
    <p:extLst>
      <p:ext uri="{BB962C8B-B14F-4D97-AF65-F5344CB8AC3E}">
        <p14:creationId xmlns:p14="http://schemas.microsoft.com/office/powerpoint/2010/main" val="2000314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fld id="{740B20D0-47BC-433D-BF43-13602593250B}" type="slidenum">
              <a:rPr lang="en-US" altLang="en-US"/>
              <a:pPr/>
              <a:t>‹#›</a:t>
            </a:fld>
            <a:endParaRPr lang="en-US" altLang="en-US"/>
          </a:p>
        </p:txBody>
      </p:sp>
    </p:spTree>
    <p:extLst>
      <p:ext uri="{BB962C8B-B14F-4D97-AF65-F5344CB8AC3E}">
        <p14:creationId xmlns:p14="http://schemas.microsoft.com/office/powerpoint/2010/main" val="1531035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9484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xfrm>
            <a:off x="0" y="6470650"/>
            <a:ext cx="1828800" cy="514350"/>
          </a:xfrm>
          <a:prstGeom prst="rect">
            <a:avLst/>
          </a:prstGeom>
        </p:spPr>
        <p:txBody>
          <a:bodyPr/>
          <a:lstStyle>
            <a:lvl1pPr eaLnBrk="0" hangingPunct="0">
              <a:defRPr>
                <a:solidFill>
                  <a:srgbClr val="000000"/>
                </a:solidFill>
                <a:latin typeface="Comic Sans MS" pitchFamily="66" charset="0"/>
              </a:defRPr>
            </a:lvl1pPr>
          </a:lstStyle>
          <a:p>
            <a:pPr>
              <a:defRPr/>
            </a:pPr>
            <a:endParaRPr lang="en-US"/>
          </a:p>
        </p:txBody>
      </p:sp>
      <p:sp>
        <p:nvSpPr>
          <p:cNvPr id="5" name="Rectangle 3"/>
          <p:cNvSpPr>
            <a:spLocks noGrp="1" noChangeArrowheads="1"/>
          </p:cNvSpPr>
          <p:nvPr>
            <p:ph type="ftr" sz="quarter" idx="11"/>
          </p:nvPr>
        </p:nvSpPr>
        <p:spPr>
          <a:xfrm>
            <a:off x="3149600" y="6229350"/>
            <a:ext cx="2844800" cy="514350"/>
          </a:xfrm>
          <a:prstGeom prst="rect">
            <a:avLst/>
          </a:prstGeom>
        </p:spPr>
        <p:txBody>
          <a:bodyPr/>
          <a:lstStyle>
            <a:lvl1pPr eaLnBrk="0" hangingPunct="0">
              <a:defRPr>
                <a:solidFill>
                  <a:srgbClr val="000000"/>
                </a:solidFill>
                <a:latin typeface="Comic Sans MS" pitchFamily="66" charset="0"/>
              </a:defRPr>
            </a:lvl1pPr>
          </a:lstStyle>
          <a:p>
            <a:pPr>
              <a:defRPr/>
            </a:pPr>
            <a:endParaRPr lang="en-US"/>
          </a:p>
        </p:txBody>
      </p:sp>
      <p:sp>
        <p:nvSpPr>
          <p:cNvPr id="6" name="Rectangle 4"/>
          <p:cNvSpPr>
            <a:spLocks noGrp="1" noChangeArrowheads="1"/>
          </p:cNvSpPr>
          <p:nvPr>
            <p:ph type="sldNum" sz="quarter" idx="12"/>
          </p:nvPr>
        </p:nvSpPr>
        <p:spPr>
          <a:xfrm>
            <a:off x="6604000" y="6229350"/>
            <a:ext cx="1828800" cy="514350"/>
          </a:xfrm>
          <a:prstGeom prst="rect">
            <a:avLst/>
          </a:prstGeom>
        </p:spPr>
        <p:txBody>
          <a:bodyPr vert="horz" wrap="square" lIns="91440" tIns="45720" rIns="91440" bIns="45720" numCol="1" anchor="t" anchorCtr="0" compatLnSpc="1">
            <a:prstTxWarp prst="textNoShape">
              <a:avLst/>
            </a:prstTxWarp>
          </a:bodyPr>
          <a:lstStyle>
            <a:lvl1pPr eaLnBrk="0" hangingPunct="0">
              <a:defRPr>
                <a:solidFill>
                  <a:srgbClr val="000000"/>
                </a:solidFill>
                <a:latin typeface="Comic Sans MS" panose="030F0702030302020204" pitchFamily="66" charset="0"/>
              </a:defRPr>
            </a:lvl1pPr>
          </a:lstStyle>
          <a:p>
            <a:fld id="{0D9BDAE4-D9F7-4E5B-AF1E-1B24597DB6CF}" type="slidenum">
              <a:rPr lang="en-US" altLang="en-US"/>
              <a:pPr/>
              <a:t>‹#›</a:t>
            </a:fld>
            <a:endParaRPr lang="en-US" altLang="en-US"/>
          </a:p>
        </p:txBody>
      </p:sp>
    </p:spTree>
    <p:extLst>
      <p:ext uri="{BB962C8B-B14F-4D97-AF65-F5344CB8AC3E}">
        <p14:creationId xmlns:p14="http://schemas.microsoft.com/office/powerpoint/2010/main" val="379635579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072615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54723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76717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251865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3476BE-3283-48CC-AA5F-BAB00D3AB46D}" type="slidenum">
              <a:rPr lang="en-US" altLang="en-US"/>
              <a:pPr/>
              <a:t>‹#›</a:t>
            </a:fld>
            <a:endParaRPr lang="en-US" altLang="en-US"/>
          </a:p>
        </p:txBody>
      </p:sp>
    </p:spTree>
    <p:extLst>
      <p:ext uri="{BB962C8B-B14F-4D97-AF65-F5344CB8AC3E}">
        <p14:creationId xmlns:p14="http://schemas.microsoft.com/office/powerpoint/2010/main" val="260710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4BA568-7280-4C32-A586-BFADAAE8DD67}" type="slidenum">
              <a:rPr lang="en-US" altLang="en-US"/>
              <a:pPr/>
              <a:t>‹#›</a:t>
            </a:fld>
            <a:endParaRPr lang="en-US" altLang="en-US"/>
          </a:p>
        </p:txBody>
      </p:sp>
    </p:spTree>
    <p:extLst>
      <p:ext uri="{BB962C8B-B14F-4D97-AF65-F5344CB8AC3E}">
        <p14:creationId xmlns:p14="http://schemas.microsoft.com/office/powerpoint/2010/main" val="3240864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188957-7AA4-4B93-B954-7D75F81E42E9}" type="slidenum">
              <a:rPr lang="en-US" altLang="en-US"/>
              <a:pPr/>
              <a:t>‹#›</a:t>
            </a:fld>
            <a:endParaRPr lang="en-US" altLang="en-US"/>
          </a:p>
        </p:txBody>
      </p:sp>
    </p:spTree>
    <p:extLst>
      <p:ext uri="{BB962C8B-B14F-4D97-AF65-F5344CB8AC3E}">
        <p14:creationId xmlns:p14="http://schemas.microsoft.com/office/powerpoint/2010/main" val="559279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78239D-85B3-416E-A27D-430EBD13F750}" type="slidenum">
              <a:rPr lang="en-US" altLang="en-US"/>
              <a:pPr/>
              <a:t>‹#›</a:t>
            </a:fld>
            <a:endParaRPr lang="en-US" altLang="en-US"/>
          </a:p>
        </p:txBody>
      </p:sp>
    </p:spTree>
    <p:extLst>
      <p:ext uri="{BB962C8B-B14F-4D97-AF65-F5344CB8AC3E}">
        <p14:creationId xmlns:p14="http://schemas.microsoft.com/office/powerpoint/2010/main" val="2792619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55F6104-9B2F-431F-8980-72B3B5B84707}" type="slidenum">
              <a:rPr lang="en-US" altLang="en-US"/>
              <a:pPr/>
              <a:t>‹#›</a:t>
            </a:fld>
            <a:endParaRPr lang="en-US" altLang="en-US"/>
          </a:p>
        </p:txBody>
      </p:sp>
    </p:spTree>
    <p:extLst>
      <p:ext uri="{BB962C8B-B14F-4D97-AF65-F5344CB8AC3E}">
        <p14:creationId xmlns:p14="http://schemas.microsoft.com/office/powerpoint/2010/main" val="3979182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344549E-3792-4C51-AF80-B07E569AFBA9}" type="slidenum">
              <a:rPr lang="en-US" altLang="en-US"/>
              <a:pPr/>
              <a:t>‹#›</a:t>
            </a:fld>
            <a:endParaRPr lang="en-US" altLang="en-US"/>
          </a:p>
        </p:txBody>
      </p:sp>
    </p:spTree>
    <p:extLst>
      <p:ext uri="{BB962C8B-B14F-4D97-AF65-F5344CB8AC3E}">
        <p14:creationId xmlns:p14="http://schemas.microsoft.com/office/powerpoint/2010/main" val="3648009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EA6232E-10CD-4633-8668-EC63EA38C675}" type="slidenum">
              <a:rPr lang="en-US" altLang="en-US"/>
              <a:pPr/>
              <a:t>‹#›</a:t>
            </a:fld>
            <a:endParaRPr lang="en-US" altLang="en-US"/>
          </a:p>
        </p:txBody>
      </p:sp>
    </p:spTree>
    <p:extLst>
      <p:ext uri="{BB962C8B-B14F-4D97-AF65-F5344CB8AC3E}">
        <p14:creationId xmlns:p14="http://schemas.microsoft.com/office/powerpoint/2010/main" val="787713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7F0AB17-C0F9-420A-A866-7BBEAA6CC5C6}" type="slidenum">
              <a:rPr lang="en-US" altLang="en-US"/>
              <a:pPr/>
              <a:t>‹#›</a:t>
            </a:fld>
            <a:endParaRPr lang="en-US" altLang="en-US"/>
          </a:p>
        </p:txBody>
      </p:sp>
    </p:spTree>
    <p:extLst>
      <p:ext uri="{BB962C8B-B14F-4D97-AF65-F5344CB8AC3E}">
        <p14:creationId xmlns:p14="http://schemas.microsoft.com/office/powerpoint/2010/main" val="1486288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5C19E97-56E0-4785-A3F3-CCAB5E987F22}" type="slidenum">
              <a:rPr lang="en-US" altLang="en-US"/>
              <a:pPr/>
              <a:t>‹#›</a:t>
            </a:fld>
            <a:endParaRPr lang="en-US" altLang="en-US"/>
          </a:p>
        </p:txBody>
      </p:sp>
    </p:spTree>
    <p:extLst>
      <p:ext uri="{BB962C8B-B14F-4D97-AF65-F5344CB8AC3E}">
        <p14:creationId xmlns:p14="http://schemas.microsoft.com/office/powerpoint/2010/main" val="3397530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CB9A41-14AD-46E1-89F5-F4D8676DF1D5}" type="slidenum">
              <a:rPr lang="en-US" altLang="en-US"/>
              <a:pPr/>
              <a:t>‹#›</a:t>
            </a:fld>
            <a:endParaRPr lang="en-US" altLang="en-US"/>
          </a:p>
        </p:txBody>
      </p:sp>
    </p:spTree>
    <p:extLst>
      <p:ext uri="{BB962C8B-B14F-4D97-AF65-F5344CB8AC3E}">
        <p14:creationId xmlns:p14="http://schemas.microsoft.com/office/powerpoint/2010/main" val="1570455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89DE5F1-90AD-4321-9220-D115280E793F}" type="slidenum">
              <a:rPr lang="en-US" altLang="en-US"/>
              <a:pPr/>
              <a:t>‹#›</a:t>
            </a:fld>
            <a:endParaRPr lang="en-US" altLang="en-US"/>
          </a:p>
        </p:txBody>
      </p:sp>
    </p:spTree>
    <p:extLst>
      <p:ext uri="{BB962C8B-B14F-4D97-AF65-F5344CB8AC3E}">
        <p14:creationId xmlns:p14="http://schemas.microsoft.com/office/powerpoint/2010/main" val="3741756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433976-5842-459E-9217-F51191ABAA7D}" type="slidenum">
              <a:rPr lang="en-US" altLang="en-US"/>
              <a:pPr/>
              <a:t>‹#›</a:t>
            </a:fld>
            <a:endParaRPr lang="en-US" altLang="en-US"/>
          </a:p>
        </p:txBody>
      </p:sp>
    </p:spTree>
    <p:extLst>
      <p:ext uri="{BB962C8B-B14F-4D97-AF65-F5344CB8AC3E}">
        <p14:creationId xmlns:p14="http://schemas.microsoft.com/office/powerpoint/2010/main" val="34553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9539F0-E57D-474C-8F4B-BE46A0F99FAF}" type="slidenum">
              <a:rPr lang="en-US" altLang="en-US"/>
              <a:pPr/>
              <a:t>‹#›</a:t>
            </a:fld>
            <a:endParaRPr lang="en-US" altLang="en-US"/>
          </a:p>
        </p:txBody>
      </p:sp>
    </p:spTree>
    <p:extLst>
      <p:ext uri="{BB962C8B-B14F-4D97-AF65-F5344CB8AC3E}">
        <p14:creationId xmlns:p14="http://schemas.microsoft.com/office/powerpoint/2010/main" val="27837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A37CDF2-2012-43E0-8606-4A7C6253E018}" type="slidenum">
              <a:rPr lang="en-US" altLang="en-US"/>
              <a:pPr/>
              <a:t>‹#›</a:t>
            </a:fld>
            <a:endParaRPr lang="en-US" altLang="en-US"/>
          </a:p>
        </p:txBody>
      </p:sp>
    </p:spTree>
    <p:extLst>
      <p:ext uri="{BB962C8B-B14F-4D97-AF65-F5344CB8AC3E}">
        <p14:creationId xmlns:p14="http://schemas.microsoft.com/office/powerpoint/2010/main" val="170808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B159B48-BB69-491D-925A-281D84400A1D}" type="slidenum">
              <a:rPr lang="en-US" altLang="en-US"/>
              <a:pPr/>
              <a:t>‹#›</a:t>
            </a:fld>
            <a:endParaRPr lang="en-US" altLang="en-US"/>
          </a:p>
        </p:txBody>
      </p:sp>
    </p:spTree>
    <p:extLst>
      <p:ext uri="{BB962C8B-B14F-4D97-AF65-F5344CB8AC3E}">
        <p14:creationId xmlns:p14="http://schemas.microsoft.com/office/powerpoint/2010/main" val="191401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1AD36F3-2906-492D-9088-1E5DBC0A875F}" type="slidenum">
              <a:rPr lang="en-US" altLang="en-US"/>
              <a:pPr/>
              <a:t>‹#›</a:t>
            </a:fld>
            <a:endParaRPr lang="en-US" altLang="en-US"/>
          </a:p>
        </p:txBody>
      </p:sp>
    </p:spTree>
    <p:extLst>
      <p:ext uri="{BB962C8B-B14F-4D97-AF65-F5344CB8AC3E}">
        <p14:creationId xmlns:p14="http://schemas.microsoft.com/office/powerpoint/2010/main" val="378305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F3D80E-A0B7-48E1-BF06-4F39F496A72A}" type="slidenum">
              <a:rPr lang="en-US" altLang="en-US"/>
              <a:pPr/>
              <a:t>‹#›</a:t>
            </a:fld>
            <a:endParaRPr lang="en-US" altLang="en-US"/>
          </a:p>
        </p:txBody>
      </p:sp>
    </p:spTree>
    <p:extLst>
      <p:ext uri="{BB962C8B-B14F-4D97-AF65-F5344CB8AC3E}">
        <p14:creationId xmlns:p14="http://schemas.microsoft.com/office/powerpoint/2010/main" val="158276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60E4106-6D35-4B17-B2BA-4254D34AD629}" type="slidenum">
              <a:rPr lang="en-US" altLang="en-US"/>
              <a:pPr/>
              <a:t>‹#›</a:t>
            </a:fld>
            <a:endParaRPr lang="en-US" altLang="en-US"/>
          </a:p>
        </p:txBody>
      </p:sp>
    </p:spTree>
    <p:extLst>
      <p:ext uri="{BB962C8B-B14F-4D97-AF65-F5344CB8AC3E}">
        <p14:creationId xmlns:p14="http://schemas.microsoft.com/office/powerpoint/2010/main" val="211530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B6A10C2-41C0-4B4A-80DB-2EB8D45CAA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2BFC5"/>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anose="020B0604020202020204" pitchFamily="34" charset="0"/>
              </a:defRPr>
            </a:lvl1pPr>
          </a:lstStyle>
          <a:p>
            <a:fld id="{01C6678F-D906-4ADF-9508-83BC550728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FF"/>
            </a:gs>
            <a:gs pos="50000">
              <a:srgbClr val="0000FF"/>
            </a:gs>
            <a:gs pos="100000">
              <a:srgbClr val="191966"/>
            </a:gs>
          </a:gsLst>
          <a:lin ang="540000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76" name="Picture 7" descr="NCA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77250" y="6403975"/>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74" r:id="rId1"/>
    <p:sldLayoutId id="2147484201" r:id="rId2"/>
    <p:sldLayoutId id="2147484175" r:id="rId3"/>
  </p:sldLayoutIdLst>
  <p:transition/>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Times New Roman" pitchFamily="18" charset="0"/>
        </a:defRPr>
      </a:lvl2pPr>
      <a:lvl3pPr algn="ctr" rtl="0" eaLnBrk="0" fontAlgn="base" hangingPunct="0">
        <a:spcBef>
          <a:spcPct val="0"/>
        </a:spcBef>
        <a:spcAft>
          <a:spcPct val="0"/>
        </a:spcAft>
        <a:defRPr sz="3600" b="1">
          <a:solidFill>
            <a:srgbClr val="FF0000"/>
          </a:solidFill>
          <a:latin typeface="Times New Roman" pitchFamily="18" charset="0"/>
        </a:defRPr>
      </a:lvl3pPr>
      <a:lvl4pPr algn="ctr" rtl="0" eaLnBrk="0" fontAlgn="base" hangingPunct="0">
        <a:spcBef>
          <a:spcPct val="0"/>
        </a:spcBef>
        <a:spcAft>
          <a:spcPct val="0"/>
        </a:spcAft>
        <a:defRPr sz="3600" b="1">
          <a:solidFill>
            <a:srgbClr val="FF0000"/>
          </a:solidFill>
          <a:latin typeface="Times New Roman" pitchFamily="18" charset="0"/>
        </a:defRPr>
      </a:lvl4pPr>
      <a:lvl5pPr algn="ctr" rtl="0" eaLnBrk="0" fontAlgn="base" hangingPunct="0">
        <a:spcBef>
          <a:spcPct val="0"/>
        </a:spcBef>
        <a:spcAft>
          <a:spcPct val="0"/>
        </a:spcAft>
        <a:defRPr sz="3600" b="1">
          <a:solidFill>
            <a:srgbClr val="FF0000"/>
          </a:solidFill>
          <a:latin typeface="Times New Roman" pitchFamily="18" charset="0"/>
        </a:defRPr>
      </a:lvl5pPr>
      <a:lvl6pPr marL="457200" algn="ctr" rtl="0" eaLnBrk="0" fontAlgn="base" hangingPunct="0">
        <a:spcBef>
          <a:spcPct val="0"/>
        </a:spcBef>
        <a:spcAft>
          <a:spcPct val="0"/>
        </a:spcAft>
        <a:defRPr sz="3600" b="1">
          <a:solidFill>
            <a:srgbClr val="FF0000"/>
          </a:solidFill>
          <a:latin typeface="Times New Roman" pitchFamily="18" charset="0"/>
        </a:defRPr>
      </a:lvl6pPr>
      <a:lvl7pPr marL="914400" algn="ctr" rtl="0" eaLnBrk="0" fontAlgn="base" hangingPunct="0">
        <a:spcBef>
          <a:spcPct val="0"/>
        </a:spcBef>
        <a:spcAft>
          <a:spcPct val="0"/>
        </a:spcAft>
        <a:defRPr sz="3600" b="1">
          <a:solidFill>
            <a:srgbClr val="FF0000"/>
          </a:solidFill>
          <a:latin typeface="Times New Roman" pitchFamily="18" charset="0"/>
        </a:defRPr>
      </a:lvl7pPr>
      <a:lvl8pPr marL="1371600" algn="ctr" rtl="0" eaLnBrk="0" fontAlgn="base" hangingPunct="0">
        <a:spcBef>
          <a:spcPct val="0"/>
        </a:spcBef>
        <a:spcAft>
          <a:spcPct val="0"/>
        </a:spcAft>
        <a:defRPr sz="3600" b="1">
          <a:solidFill>
            <a:srgbClr val="FF0000"/>
          </a:solidFill>
          <a:latin typeface="Times New Roman" pitchFamily="18" charset="0"/>
        </a:defRPr>
      </a:lvl8pPr>
      <a:lvl9pPr marL="1828800" algn="ctr" rtl="0" eaLnBrk="0" fontAlgn="base" hangingPunct="0">
        <a:spcBef>
          <a:spcPct val="0"/>
        </a:spcBef>
        <a:spcAft>
          <a:spcPct val="0"/>
        </a:spcAft>
        <a:defRPr sz="3600" b="1">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defRPr>
      </a:lvl5pPr>
      <a:lvl6pPr marL="2514600" indent="-228600" algn="l" rtl="0" eaLnBrk="0" fontAlgn="base" hangingPunct="0">
        <a:spcBef>
          <a:spcPct val="20000"/>
        </a:spcBef>
        <a:spcAft>
          <a:spcPct val="0"/>
        </a:spcAft>
        <a:buClr>
          <a:srgbClr val="FF0000"/>
        </a:buClr>
        <a:buChar char="»"/>
        <a:defRPr sz="2000">
          <a:solidFill>
            <a:schemeClr val="tx1"/>
          </a:solidFill>
          <a:latin typeface="+mn-lt"/>
        </a:defRPr>
      </a:lvl6pPr>
      <a:lvl7pPr marL="2971800" indent="-228600" algn="l" rtl="0" eaLnBrk="0" fontAlgn="base" hangingPunct="0">
        <a:spcBef>
          <a:spcPct val="20000"/>
        </a:spcBef>
        <a:spcAft>
          <a:spcPct val="0"/>
        </a:spcAft>
        <a:buClr>
          <a:srgbClr val="FF0000"/>
        </a:buClr>
        <a:buChar char="»"/>
        <a:defRPr sz="2000">
          <a:solidFill>
            <a:schemeClr val="tx1"/>
          </a:solidFill>
          <a:latin typeface="+mn-lt"/>
        </a:defRPr>
      </a:lvl7pPr>
      <a:lvl8pPr marL="3429000" indent="-228600" algn="l" rtl="0" eaLnBrk="0" fontAlgn="base" hangingPunct="0">
        <a:spcBef>
          <a:spcPct val="20000"/>
        </a:spcBef>
        <a:spcAft>
          <a:spcPct val="0"/>
        </a:spcAft>
        <a:buClr>
          <a:srgbClr val="FF0000"/>
        </a:buClr>
        <a:buChar char="»"/>
        <a:defRPr sz="2000">
          <a:solidFill>
            <a:schemeClr val="tx1"/>
          </a:solidFill>
          <a:latin typeface="+mn-lt"/>
        </a:defRPr>
      </a:lvl8pPr>
      <a:lvl9pPr marL="3886200" indent="-228600" algn="l" rtl="0" eaLnBrk="0" fontAlgn="base" hangingPunct="0">
        <a:spcBef>
          <a:spcPct val="20000"/>
        </a:spcBef>
        <a:spcAft>
          <a:spcPct val="0"/>
        </a:spcAft>
        <a:buClr>
          <a:srgbClr val="FF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FF"/>
            </a:gs>
            <a:gs pos="50000">
              <a:srgbClr val="0000FF"/>
            </a:gs>
            <a:gs pos="100000">
              <a:srgbClr val="191966"/>
            </a:gs>
          </a:gsLst>
          <a:lin ang="5400000"/>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Lst>
  <p:transition/>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Times New Roman" pitchFamily="18" charset="0"/>
        </a:defRPr>
      </a:lvl2pPr>
      <a:lvl3pPr algn="ctr" rtl="0" eaLnBrk="0" fontAlgn="base" hangingPunct="0">
        <a:spcBef>
          <a:spcPct val="0"/>
        </a:spcBef>
        <a:spcAft>
          <a:spcPct val="0"/>
        </a:spcAft>
        <a:defRPr sz="3600" b="1">
          <a:solidFill>
            <a:srgbClr val="FF0000"/>
          </a:solidFill>
          <a:latin typeface="Times New Roman" pitchFamily="18" charset="0"/>
        </a:defRPr>
      </a:lvl3pPr>
      <a:lvl4pPr algn="ctr" rtl="0" eaLnBrk="0" fontAlgn="base" hangingPunct="0">
        <a:spcBef>
          <a:spcPct val="0"/>
        </a:spcBef>
        <a:spcAft>
          <a:spcPct val="0"/>
        </a:spcAft>
        <a:defRPr sz="3600" b="1">
          <a:solidFill>
            <a:srgbClr val="FF0000"/>
          </a:solidFill>
          <a:latin typeface="Times New Roman" pitchFamily="18" charset="0"/>
        </a:defRPr>
      </a:lvl4pPr>
      <a:lvl5pPr algn="ctr" rtl="0" eaLnBrk="0" fontAlgn="base" hangingPunct="0">
        <a:spcBef>
          <a:spcPct val="0"/>
        </a:spcBef>
        <a:spcAft>
          <a:spcPct val="0"/>
        </a:spcAft>
        <a:defRPr sz="3600" b="1">
          <a:solidFill>
            <a:srgbClr val="FF0000"/>
          </a:solidFill>
          <a:latin typeface="Times New Roman" pitchFamily="18" charset="0"/>
        </a:defRPr>
      </a:lvl5pPr>
      <a:lvl6pPr marL="457200" algn="ctr" rtl="0" eaLnBrk="0" fontAlgn="base" hangingPunct="0">
        <a:spcBef>
          <a:spcPct val="0"/>
        </a:spcBef>
        <a:spcAft>
          <a:spcPct val="0"/>
        </a:spcAft>
        <a:defRPr sz="3600" b="1">
          <a:solidFill>
            <a:srgbClr val="FF0000"/>
          </a:solidFill>
          <a:latin typeface="Times New Roman" pitchFamily="18" charset="0"/>
        </a:defRPr>
      </a:lvl6pPr>
      <a:lvl7pPr marL="914400" algn="ctr" rtl="0" eaLnBrk="0" fontAlgn="base" hangingPunct="0">
        <a:spcBef>
          <a:spcPct val="0"/>
        </a:spcBef>
        <a:spcAft>
          <a:spcPct val="0"/>
        </a:spcAft>
        <a:defRPr sz="3600" b="1">
          <a:solidFill>
            <a:srgbClr val="FF0000"/>
          </a:solidFill>
          <a:latin typeface="Times New Roman" pitchFamily="18" charset="0"/>
        </a:defRPr>
      </a:lvl7pPr>
      <a:lvl8pPr marL="1371600" algn="ctr" rtl="0" eaLnBrk="0" fontAlgn="base" hangingPunct="0">
        <a:spcBef>
          <a:spcPct val="0"/>
        </a:spcBef>
        <a:spcAft>
          <a:spcPct val="0"/>
        </a:spcAft>
        <a:defRPr sz="3600" b="1">
          <a:solidFill>
            <a:srgbClr val="FF0000"/>
          </a:solidFill>
          <a:latin typeface="Times New Roman" pitchFamily="18" charset="0"/>
        </a:defRPr>
      </a:lvl8pPr>
      <a:lvl9pPr marL="1828800" algn="ctr" rtl="0" eaLnBrk="0" fontAlgn="base" hangingPunct="0">
        <a:spcBef>
          <a:spcPct val="0"/>
        </a:spcBef>
        <a:spcAft>
          <a:spcPct val="0"/>
        </a:spcAft>
        <a:defRPr sz="3600" b="1">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defRPr>
      </a:lvl5pPr>
      <a:lvl6pPr marL="2514600" indent="-228600" algn="l" rtl="0" eaLnBrk="0" fontAlgn="base" hangingPunct="0">
        <a:spcBef>
          <a:spcPct val="20000"/>
        </a:spcBef>
        <a:spcAft>
          <a:spcPct val="0"/>
        </a:spcAft>
        <a:buClr>
          <a:srgbClr val="FF0000"/>
        </a:buClr>
        <a:buChar char="»"/>
        <a:defRPr sz="2000">
          <a:solidFill>
            <a:schemeClr val="tx1"/>
          </a:solidFill>
          <a:latin typeface="+mn-lt"/>
        </a:defRPr>
      </a:lvl6pPr>
      <a:lvl7pPr marL="2971800" indent="-228600" algn="l" rtl="0" eaLnBrk="0" fontAlgn="base" hangingPunct="0">
        <a:spcBef>
          <a:spcPct val="20000"/>
        </a:spcBef>
        <a:spcAft>
          <a:spcPct val="0"/>
        </a:spcAft>
        <a:buClr>
          <a:srgbClr val="FF0000"/>
        </a:buClr>
        <a:buChar char="»"/>
        <a:defRPr sz="2000">
          <a:solidFill>
            <a:schemeClr val="tx1"/>
          </a:solidFill>
          <a:latin typeface="+mn-lt"/>
        </a:defRPr>
      </a:lvl7pPr>
      <a:lvl8pPr marL="3429000" indent="-228600" algn="l" rtl="0" eaLnBrk="0" fontAlgn="base" hangingPunct="0">
        <a:spcBef>
          <a:spcPct val="20000"/>
        </a:spcBef>
        <a:spcAft>
          <a:spcPct val="0"/>
        </a:spcAft>
        <a:buClr>
          <a:srgbClr val="FF0000"/>
        </a:buClr>
        <a:buChar char="»"/>
        <a:defRPr sz="2000">
          <a:solidFill>
            <a:schemeClr val="tx1"/>
          </a:solidFill>
          <a:latin typeface="+mn-lt"/>
        </a:defRPr>
      </a:lvl8pPr>
      <a:lvl9pPr marL="3886200" indent="-228600" algn="l" rtl="0" eaLnBrk="0" fontAlgn="base" hangingPunct="0">
        <a:spcBef>
          <a:spcPct val="20000"/>
        </a:spcBef>
        <a:spcAft>
          <a:spcPct val="0"/>
        </a:spcAft>
        <a:buClr>
          <a:srgbClr val="FF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105A2D4F-08AC-442D-A20F-2AE9E5F17D9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VrWtd1P-NoU" TargetMode="External"/><Relationship Id="rId2" Type="http://schemas.openxmlformats.org/officeDocument/2006/relationships/hyperlink" Target="https://www.youtube.com/watch?v=PrzqFPego4A"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hyperlink" Target="http://www.youtube.com/watch?v=hwYDyRKmxZc&amp;feature=related"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youtube.com/watch?v=PrzqFPego4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85800" y="762000"/>
            <a:ext cx="7772400" cy="4555093"/>
          </a:xfrm>
          <a:prstGeom prst="rect">
            <a:avLst/>
          </a:prstGeom>
          <a:solidFill>
            <a:schemeClr val="tx1">
              <a:lumMod val="75000"/>
              <a:lumOff val="25000"/>
            </a:schemeClr>
          </a:solidFill>
          <a:ln w="50800">
            <a:solidFill>
              <a:schemeClr val="tx1"/>
            </a:solidFill>
            <a:miter lim="800000"/>
            <a:headEnd/>
            <a:tailEnd/>
          </a:ln>
          <a:scene3d>
            <a:camera prst="orthographicFront"/>
            <a:lightRig rig="threePt" dir="t"/>
          </a:scene3d>
          <a:sp3d>
            <a:bevelT w="133350" h="139700"/>
            <a:bevelB w="177800" h="165100"/>
          </a:sp3d>
        </p:spPr>
        <p:txBody>
          <a:bodyPr lIns="182880" tIns="365760" rIns="182880" bIns="0">
            <a:spAutoFit/>
          </a:bodyPr>
          <a:lstStyle/>
          <a:p>
            <a:pPr algn="ctr">
              <a:spcBef>
                <a:spcPct val="50000"/>
              </a:spcBef>
              <a:defRPr/>
            </a:pPr>
            <a:r>
              <a:rPr lang="en-US" sz="4400" b="1" dirty="0">
                <a:solidFill>
                  <a:schemeClr val="bg1"/>
                </a:solidFill>
                <a:effectLst>
                  <a:outerShdw blurRad="38100" dist="38100" dir="2700000" algn="tl">
                    <a:srgbClr val="000000">
                      <a:alpha val="43137"/>
                    </a:srgbClr>
                  </a:outerShdw>
                </a:effectLst>
                <a:latin typeface="Arial" charset="0"/>
              </a:rPr>
              <a:t>Lecture 6</a:t>
            </a:r>
          </a:p>
          <a:p>
            <a:pPr algn="ctr">
              <a:spcBef>
                <a:spcPct val="50000"/>
              </a:spcBef>
              <a:defRPr/>
            </a:pPr>
            <a:r>
              <a:rPr lang="en-US" b="1" dirty="0">
                <a:solidFill>
                  <a:schemeClr val="bg1"/>
                </a:solidFill>
                <a:effectLst>
                  <a:outerShdw blurRad="38100" dist="38100" dir="2700000" algn="tl">
                    <a:srgbClr val="000000">
                      <a:alpha val="43137"/>
                    </a:srgbClr>
                  </a:outerShdw>
                </a:effectLst>
                <a:latin typeface="Arial" charset="0"/>
              </a:rPr>
              <a:t>Thursday, February 2</a:t>
            </a:r>
          </a:p>
          <a:p>
            <a:pPr algn="ctr">
              <a:defRPr/>
            </a:pPr>
            <a:endParaRPr lang="en-US" sz="4400" b="1" dirty="0">
              <a:solidFill>
                <a:schemeClr val="bg1"/>
              </a:solidFill>
              <a:effectLst>
                <a:outerShdw blurRad="38100" dist="38100" dir="2700000" algn="tl">
                  <a:srgbClr val="000000">
                    <a:alpha val="43137"/>
                  </a:srgbClr>
                </a:outerShdw>
              </a:effectLst>
              <a:latin typeface="Arial" charset="0"/>
            </a:endParaRPr>
          </a:p>
          <a:p>
            <a:pPr algn="ctr">
              <a:defRPr/>
            </a:pPr>
            <a:r>
              <a:rPr lang="en-US" sz="6000" b="1" dirty="0">
                <a:solidFill>
                  <a:schemeClr val="bg1"/>
                </a:solidFill>
                <a:effectLst>
                  <a:outerShdw blurRad="38100" dist="38100" dir="2700000" algn="tl">
                    <a:srgbClr val="000000">
                      <a:alpha val="43137"/>
                    </a:srgbClr>
                  </a:outerShdw>
                </a:effectLst>
                <a:latin typeface="Arial" charset="0"/>
              </a:rPr>
              <a:t>The Environment</a:t>
            </a:r>
            <a:endParaRPr lang="en-US" sz="4400" b="1" dirty="0">
              <a:solidFill>
                <a:schemeClr val="bg1"/>
              </a:solidFill>
              <a:latin typeface="Arial" charset="0"/>
            </a:endParaRPr>
          </a:p>
          <a:p>
            <a:pPr algn="ctr">
              <a:defRPr/>
            </a:pPr>
            <a:endParaRPr lang="en-US" sz="4400" b="1" dirty="0">
              <a:solidFill>
                <a:schemeClr val="bg1"/>
              </a:solidFill>
              <a:latin typeface="Arial" charset="0"/>
            </a:endParaRPr>
          </a:p>
          <a:p>
            <a:pPr algn="ctr">
              <a:defRPr/>
            </a:pPr>
            <a:endParaRPr lang="en-US" sz="4400" b="1" dirty="0">
              <a:solidFill>
                <a:schemeClr val="bg1"/>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228B"/>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39738" y="76200"/>
            <a:ext cx="8229600" cy="1143000"/>
          </a:xfrm>
          <a:effectLst>
            <a:outerShdw dist="35921" dir="2700000" algn="ctr" rotWithShape="0">
              <a:schemeClr val="tx1"/>
            </a:outerShdw>
          </a:effectLst>
        </p:spPr>
        <p:txBody>
          <a:bodyPr/>
          <a:lstStyle/>
          <a:p>
            <a:r>
              <a:rPr lang="en-US" altLang="en-US" sz="3200">
                <a:solidFill>
                  <a:srgbClr val="FFFF00"/>
                </a:solidFill>
                <a:latin typeface="Comic Sans MS" panose="030F0702030302020204" pitchFamily="66" charset="0"/>
              </a:rPr>
              <a:t>Global temperature and carbon dioxide</a:t>
            </a:r>
          </a:p>
        </p:txBody>
      </p:sp>
      <p:pic>
        <p:nvPicPr>
          <p:cNvPr id="3072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667067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1746" name="Picture 2" descr="http://www.nasa.gov/images/content/680891main_seaIceArea_08262012-orig_f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143000"/>
            <a:ext cx="9134475"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14400" y="0"/>
            <a:ext cx="7010400" cy="1200150"/>
          </a:xfrm>
          <a:prstGeom prst="rect">
            <a:avLst/>
          </a:prstGeom>
        </p:spPr>
        <p:txBody>
          <a:bodyPr>
            <a:spAutoFit/>
          </a:bodyPr>
          <a:lstStyle/>
          <a:p>
            <a:pPr>
              <a:defRPr/>
            </a:pPr>
            <a:r>
              <a:rPr lang="en-US" b="1" dirty="0">
                <a:solidFill>
                  <a:schemeClr val="bg1"/>
                </a:solidFill>
                <a:effectLst>
                  <a:outerShdw blurRad="38100" dist="38100" dir="2700000" algn="tl">
                    <a:srgbClr val="000000">
                      <a:alpha val="43137"/>
                    </a:srgbClr>
                  </a:outerShdw>
                </a:effectLst>
              </a:rPr>
              <a:t>19 September 2012</a:t>
            </a:r>
          </a:p>
          <a:p>
            <a:pPr>
              <a:defRPr/>
            </a:pPr>
            <a:r>
              <a:rPr lang="en-US" b="1" dirty="0">
                <a:solidFill>
                  <a:schemeClr val="bg1"/>
                </a:solidFill>
                <a:effectLst>
                  <a:outerShdw blurRad="38100" dist="38100" dir="2700000" algn="tl">
                    <a:srgbClr val="000000">
                      <a:alpha val="43137"/>
                    </a:srgbClr>
                  </a:outerShdw>
                </a:effectLst>
              </a:rPr>
              <a:t>Press Release: Arctic sea ice reaches lowest extent for the year and the satellite record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FF"/>
            </a:gs>
            <a:gs pos="67999">
              <a:srgbClr val="0000FF"/>
            </a:gs>
            <a:gs pos="100000">
              <a:srgbClr val="191966"/>
            </a:gs>
          </a:gsLst>
          <a:lin ang="16200000" scaled="1"/>
        </a:gradFill>
        <a:effectLst/>
      </p:bgPr>
    </p:bg>
    <p:spTree>
      <p:nvGrpSpPr>
        <p:cNvPr id="1" name=""/>
        <p:cNvGrpSpPr/>
        <p:nvPr/>
      </p:nvGrpSpPr>
      <p:grpSpPr>
        <a:xfrm>
          <a:off x="0" y="0"/>
          <a:ext cx="0" cy="0"/>
          <a:chOff x="0" y="0"/>
          <a:chExt cx="0" cy="0"/>
        </a:xfrm>
      </p:grpSpPr>
      <p:pic>
        <p:nvPicPr>
          <p:cNvPr id="32770" name="Picture 1" descr="http://www.realclimate.org/images/NOAA_scenari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458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4"/>
          <p:cNvSpPr txBox="1">
            <a:spLocks noChangeArrowheads="1"/>
          </p:cNvSpPr>
          <p:nvPr/>
        </p:nvSpPr>
        <p:spPr bwMode="auto">
          <a:xfrm>
            <a:off x="1066800" y="249238"/>
            <a:ext cx="6934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solidFill>
                  <a:srgbClr val="FFFFFF"/>
                </a:solidFill>
                <a:latin typeface="Comic Sans MS" panose="030F0702030302020204" pitchFamily="66" charset="0"/>
                <a:cs typeface="Arial" panose="020B0604020202020204" pitchFamily="34" charset="0"/>
              </a:rPr>
              <a:t>Sea-Level Rise scenarios for the U.S.</a:t>
            </a:r>
          </a:p>
        </p:txBody>
      </p:sp>
    </p:spTree>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6672263" cy="66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9178925" cy="65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988"/>
            <a:ext cx="5927725" cy="681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228B"/>
        </a:solidFill>
        <a:effectLst/>
      </p:bgPr>
    </p:bg>
    <p:spTree>
      <p:nvGrpSpPr>
        <p:cNvPr id="1" name=""/>
        <p:cNvGrpSpPr/>
        <p:nvPr/>
      </p:nvGrpSpPr>
      <p:grpSpPr>
        <a:xfrm>
          <a:off x="0" y="0"/>
          <a:ext cx="0" cy="0"/>
          <a:chOff x="0" y="0"/>
          <a:chExt cx="0" cy="0"/>
        </a:xfrm>
      </p:grpSpPr>
      <p:sp>
        <p:nvSpPr>
          <p:cNvPr id="2" name="TextBox 1"/>
          <p:cNvSpPr txBox="1"/>
          <p:nvPr/>
        </p:nvSpPr>
        <p:spPr>
          <a:xfrm>
            <a:off x="533400" y="533400"/>
            <a:ext cx="8126413" cy="5508625"/>
          </a:xfrm>
          <a:prstGeom prst="rect">
            <a:avLst/>
          </a:prstGeom>
          <a:solidFill>
            <a:schemeClr val="tx1">
              <a:lumMod val="85000"/>
              <a:lumOff val="15000"/>
            </a:schemeClr>
          </a:solidFill>
          <a:ln w="41275">
            <a:solidFill>
              <a:schemeClr val="bg1"/>
            </a:solidFill>
          </a:ln>
        </p:spPr>
        <p:txBody>
          <a:bodyPr lIns="182880" tIns="365760" rIns="182880" bIns="457200">
            <a:spAutoFit/>
          </a:bodyPr>
          <a:lstStyle/>
          <a:p>
            <a:pPr algn="ctr">
              <a:defRPr/>
            </a:pPr>
            <a:r>
              <a:rPr lang="en-US" sz="3200" b="1" dirty="0">
                <a:solidFill>
                  <a:schemeClr val="bg1"/>
                </a:solidFill>
                <a:effectLst>
                  <a:outerShdw blurRad="38100" dist="38100" dir="2700000" algn="tl">
                    <a:srgbClr val="000000">
                      <a:alpha val="43137"/>
                    </a:srgbClr>
                  </a:outerShdw>
                </a:effectLst>
              </a:rPr>
              <a:t>Five explanations for </a:t>
            </a:r>
          </a:p>
          <a:p>
            <a:pPr algn="ctr">
              <a:defRPr/>
            </a:pPr>
            <a:r>
              <a:rPr lang="en-US" sz="3200" b="1" dirty="0">
                <a:solidFill>
                  <a:schemeClr val="bg1"/>
                </a:solidFill>
                <a:effectLst>
                  <a:outerShdw blurRad="38100" dist="38100" dir="2700000" algn="tl">
                    <a:srgbClr val="000000">
                      <a:alpha val="43137"/>
                    </a:srgbClr>
                  </a:outerShdw>
                </a:effectLst>
              </a:rPr>
              <a:t>environmental problems</a:t>
            </a:r>
          </a:p>
          <a:p>
            <a:pPr algn="ctr">
              <a:defRPr/>
            </a:pPr>
            <a:endParaRPr lang="en-US" sz="3200" b="1" dirty="0">
              <a:solidFill>
                <a:schemeClr val="bg1"/>
              </a:solidFill>
              <a:effectLst>
                <a:outerShdw blurRad="38100" dist="38100" dir="2700000" algn="tl">
                  <a:srgbClr val="000000">
                    <a:alpha val="43137"/>
                  </a:srgbClr>
                </a:outerShdw>
              </a:effectLst>
            </a:endParaRPr>
          </a:p>
          <a:p>
            <a:pPr marL="798513" indent="-565150">
              <a:spcAft>
                <a:spcPts val="1200"/>
              </a:spcAft>
              <a:defRPr/>
            </a:pPr>
            <a:r>
              <a:rPr lang="en-US" b="1" dirty="0">
                <a:solidFill>
                  <a:schemeClr val="bg1"/>
                </a:solidFill>
                <a:effectLst>
                  <a:outerShdw blurRad="38100" dist="38100" dir="2700000" algn="tl">
                    <a:srgbClr val="000000">
                      <a:alpha val="43137"/>
                    </a:srgbClr>
                  </a:outerShdw>
                </a:effectLst>
              </a:rPr>
              <a:t>I. 	Individual lack of concern for the environment &amp; free-riding</a:t>
            </a:r>
          </a:p>
          <a:p>
            <a:pPr marL="798513" indent="-565150">
              <a:spcAft>
                <a:spcPts val="1200"/>
              </a:spcAft>
              <a:defRPr/>
            </a:pPr>
            <a:r>
              <a:rPr lang="en-US" b="1" dirty="0">
                <a:solidFill>
                  <a:schemeClr val="bg1"/>
                </a:solidFill>
                <a:effectLst>
                  <a:outerShdw blurRad="38100" dist="38100" dir="2700000" algn="tl">
                    <a:srgbClr val="000000">
                      <a:alpha val="43137"/>
                    </a:srgbClr>
                  </a:outerShdw>
                </a:effectLst>
              </a:rPr>
              <a:t>II.	Negative externalities of private choices and profit-making firms</a:t>
            </a:r>
          </a:p>
          <a:p>
            <a:pPr marL="798513" indent="-565150">
              <a:spcAft>
                <a:spcPts val="1200"/>
              </a:spcAft>
              <a:defRPr/>
            </a:pPr>
            <a:r>
              <a:rPr lang="en-US" b="1" dirty="0">
                <a:solidFill>
                  <a:schemeClr val="bg1"/>
                </a:solidFill>
                <a:effectLst>
                  <a:outerShdw blurRad="38100" dist="38100" dir="2700000" algn="tl">
                    <a:srgbClr val="000000">
                      <a:alpha val="43137"/>
                    </a:srgbClr>
                  </a:outerShdw>
                </a:effectLst>
              </a:rPr>
              <a:t>III.	Strategies of powerful actors</a:t>
            </a:r>
          </a:p>
          <a:p>
            <a:pPr marL="798513" indent="-565150">
              <a:spcAft>
                <a:spcPts val="1200"/>
              </a:spcAft>
              <a:defRPr/>
            </a:pPr>
            <a:r>
              <a:rPr lang="en-US" b="1" dirty="0">
                <a:solidFill>
                  <a:schemeClr val="bg1"/>
                </a:solidFill>
                <a:effectLst>
                  <a:outerShdw blurRad="38100" dist="38100" dir="2700000" algn="tl">
                    <a:srgbClr val="000000">
                      <a:alpha val="43137"/>
                    </a:srgbClr>
                  </a:outerShdw>
                </a:effectLst>
              </a:rPr>
              <a:t>IV.	consumerism run amok</a:t>
            </a:r>
          </a:p>
          <a:p>
            <a:pPr marL="798513" indent="-565150">
              <a:spcAft>
                <a:spcPts val="1200"/>
              </a:spcAft>
              <a:defRPr/>
            </a:pPr>
            <a:r>
              <a:rPr lang="en-US" b="1" dirty="0">
                <a:solidFill>
                  <a:schemeClr val="bg1"/>
                </a:solidFill>
                <a:effectLst>
                  <a:outerShdw blurRad="38100" dist="38100" dir="2700000" algn="tl">
                    <a:srgbClr val="000000">
                      <a:alpha val="43137"/>
                    </a:srgbClr>
                  </a:outerShdw>
                </a:effectLst>
              </a:rPr>
              <a:t>V.	Free market ideology blocks solutions.</a:t>
            </a: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62699"/>
        </a:solidFill>
        <a:effectLst/>
      </p:bgPr>
    </p:bg>
    <p:spTree>
      <p:nvGrpSpPr>
        <p:cNvPr id="1" name=""/>
        <p:cNvGrpSpPr/>
        <p:nvPr/>
      </p:nvGrpSpPr>
      <p:grpSpPr>
        <a:xfrm>
          <a:off x="0" y="0"/>
          <a:ext cx="0" cy="0"/>
          <a:chOff x="0" y="0"/>
          <a:chExt cx="0" cy="0"/>
        </a:xfrm>
      </p:grpSpPr>
      <p:sp>
        <p:nvSpPr>
          <p:cNvPr id="2" name="TextBox 1"/>
          <p:cNvSpPr txBox="1"/>
          <p:nvPr/>
        </p:nvSpPr>
        <p:spPr>
          <a:xfrm>
            <a:off x="533400" y="838200"/>
            <a:ext cx="8126413" cy="4246563"/>
          </a:xfrm>
          <a:prstGeom prst="rect">
            <a:avLst/>
          </a:prstGeom>
          <a:solidFill>
            <a:schemeClr val="tx1">
              <a:lumMod val="85000"/>
              <a:lumOff val="15000"/>
            </a:schemeClr>
          </a:solidFill>
          <a:ln w="41275">
            <a:solidFill>
              <a:schemeClr val="bg1"/>
            </a:solidFill>
          </a:ln>
        </p:spPr>
        <p:txBody>
          <a:bodyPr lIns="182880" tIns="365760" rIns="182880" bIns="457200">
            <a:spAutoFit/>
          </a:bodyPr>
          <a:lstStyle/>
          <a:p>
            <a:pPr algn="ctr">
              <a:defRPr/>
            </a:pPr>
            <a:endParaRPr lang="en-US" sz="3200" b="1" dirty="0">
              <a:solidFill>
                <a:schemeClr val="bg1"/>
              </a:solidFill>
              <a:effectLst>
                <a:outerShdw blurRad="38100" dist="38100" dir="2700000" algn="tl">
                  <a:srgbClr val="000000">
                    <a:alpha val="43137"/>
                  </a:srgbClr>
                </a:outerShdw>
              </a:effectLst>
            </a:endParaRPr>
          </a:p>
          <a:p>
            <a:pPr marL="798513" indent="-798513" algn="ctr">
              <a:spcAft>
                <a:spcPts val="1200"/>
              </a:spcAft>
              <a:defRPr/>
            </a:pPr>
            <a:r>
              <a:rPr lang="en-US" sz="3200" b="1" dirty="0">
                <a:solidFill>
                  <a:schemeClr val="bg1"/>
                </a:solidFill>
                <a:effectLst>
                  <a:outerShdw blurRad="38100" dist="38100" dir="2700000" algn="tl">
                    <a:srgbClr val="000000">
                      <a:alpha val="43137"/>
                    </a:srgbClr>
                  </a:outerShdw>
                </a:effectLst>
              </a:rPr>
              <a:t>	</a:t>
            </a:r>
          </a:p>
          <a:p>
            <a:pPr marL="571500" indent="-571500" algn="ctr">
              <a:spcAft>
                <a:spcPts val="1200"/>
              </a:spcAft>
              <a:buFontTx/>
              <a:buAutoNum type="romanUcPeriod"/>
              <a:defRPr/>
            </a:pPr>
            <a:r>
              <a:rPr lang="en-US" sz="3200" b="1" dirty="0">
                <a:solidFill>
                  <a:schemeClr val="bg1"/>
                </a:solidFill>
                <a:effectLst>
                  <a:outerShdw blurRad="38100" dist="38100" dir="2700000" algn="tl">
                    <a:srgbClr val="000000">
                      <a:alpha val="43137"/>
                    </a:srgbClr>
                  </a:outerShdw>
                </a:effectLst>
              </a:rPr>
              <a:t>Individual lack of concern for the environment &amp; free-riding</a:t>
            </a:r>
          </a:p>
          <a:p>
            <a:pPr algn="ctr">
              <a:spcAft>
                <a:spcPts val="1200"/>
              </a:spcAft>
              <a:defRPr/>
            </a:pPr>
            <a:endParaRPr lang="en-US" sz="3200" b="1" dirty="0">
              <a:solidFill>
                <a:schemeClr val="bg1"/>
              </a:solidFill>
              <a:effectLst>
                <a:outerShdw blurRad="38100" dist="38100" dir="2700000" algn="tl">
                  <a:srgbClr val="000000">
                    <a:alpha val="43137"/>
                  </a:srgbClr>
                </a:outerShdw>
              </a:effectLst>
            </a:endParaRPr>
          </a:p>
          <a:p>
            <a:pPr algn="ctr">
              <a:spcAft>
                <a:spcPts val="1200"/>
              </a:spcAft>
              <a:defRPr/>
            </a:pPr>
            <a:endParaRPr lang="en-US" sz="3200" b="1" dirty="0">
              <a:solidFill>
                <a:schemeClr val="bg1"/>
              </a:solidFill>
              <a:effectLst>
                <a:outerShdw blurRad="38100" dist="38100" dir="2700000" algn="tl">
                  <a:srgbClr val="000000">
                    <a:alpha val="43137"/>
                  </a:srgbClr>
                </a:outerShdw>
              </a:effectLs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087438" y="-292100"/>
            <a:ext cx="69723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9939" name="Rectangle 3"/>
          <p:cNvSpPr>
            <a:spLocks noChangeArrowheads="1"/>
          </p:cNvSpPr>
          <p:nvPr/>
        </p:nvSpPr>
        <p:spPr bwMode="auto">
          <a:xfrm>
            <a:off x="1087438" y="347663"/>
            <a:ext cx="69723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9940" name="Rectangle 4"/>
          <p:cNvSpPr>
            <a:spLocks noChangeArrowheads="1"/>
          </p:cNvSpPr>
          <p:nvPr/>
        </p:nvSpPr>
        <p:spPr bwMode="auto">
          <a:xfrm>
            <a:off x="1087438" y="3090863"/>
            <a:ext cx="69723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9941" name="Rectangle 5"/>
          <p:cNvSpPr>
            <a:spLocks noChangeArrowheads="1"/>
          </p:cNvSpPr>
          <p:nvPr/>
        </p:nvSpPr>
        <p:spPr bwMode="auto">
          <a:xfrm>
            <a:off x="1087438" y="1470025"/>
            <a:ext cx="69723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9942" name="Rectangle 7"/>
          <p:cNvSpPr>
            <a:spLocks noChangeArrowheads="1"/>
          </p:cNvSpPr>
          <p:nvPr/>
        </p:nvSpPr>
        <p:spPr bwMode="auto">
          <a:xfrm>
            <a:off x="1087438" y="-292100"/>
            <a:ext cx="69723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9943" name="Rectangle 9"/>
          <p:cNvSpPr>
            <a:spLocks noChangeArrowheads="1"/>
          </p:cNvSpPr>
          <p:nvPr/>
        </p:nvSpPr>
        <p:spPr bwMode="auto">
          <a:xfrm>
            <a:off x="1087438" y="3090863"/>
            <a:ext cx="69723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9944" name="Rectangle 10"/>
          <p:cNvSpPr>
            <a:spLocks noChangeArrowheads="1"/>
          </p:cNvSpPr>
          <p:nvPr/>
        </p:nvSpPr>
        <p:spPr bwMode="auto">
          <a:xfrm>
            <a:off x="1087438" y="1470025"/>
            <a:ext cx="69723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8268" name="Group 76"/>
          <p:cNvGraphicFramePr>
            <a:graphicFrameLocks noGrp="1"/>
          </p:cNvGraphicFramePr>
          <p:nvPr/>
        </p:nvGraphicFramePr>
        <p:xfrm>
          <a:off x="533400" y="914400"/>
          <a:ext cx="7924800" cy="4541838"/>
        </p:xfrm>
        <a:graphic>
          <a:graphicData uri="http://schemas.openxmlformats.org/drawingml/2006/table">
            <a:tbl>
              <a:tblPr/>
              <a:tblGrid>
                <a:gridCol w="2286000">
                  <a:extLst>
                    <a:ext uri="{9D8B030D-6E8A-4147-A177-3AD203B41FA5}">
                      <a16:colId xmlns:a16="http://schemas.microsoft.com/office/drawing/2014/main" xmlns="" val="20000"/>
                    </a:ext>
                  </a:extLst>
                </a:gridCol>
                <a:gridCol w="2286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gridCol w="2057400">
                  <a:extLst>
                    <a:ext uri="{9D8B030D-6E8A-4147-A177-3AD203B41FA5}">
                      <a16:colId xmlns:a16="http://schemas.microsoft.com/office/drawing/2014/main" xmlns="" val="20004"/>
                    </a:ext>
                  </a:extLst>
                </a:gridCol>
              </a:tblGrid>
              <a:tr h="533317">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3" marB="45713"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714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T="45713" marB="45713"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Your Choice</a:t>
                      </a:r>
                    </a:p>
                  </a:txBody>
                  <a:tcPr marT="45713" marB="45713"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1"/>
                  </a:ext>
                </a:extLst>
              </a:tr>
              <a:tr h="518145">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txBody>
                  <a:tcPr marT="45713" marB="45713"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Times New Roman" pitchFamily="18" charset="0"/>
                        </a:rPr>
                        <a:t>Recyle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Times New Roman" pitchFamily="18" charset="0"/>
                        </a:rPr>
                        <a:t>Don’t recycle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2"/>
                  </a:ext>
                </a:extLst>
              </a:tr>
              <a:tr h="1377737">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Times New Roman" pitchFamily="18" charset="0"/>
                        </a:rPr>
                        <a:t>Everyone else’s choice</a:t>
                      </a:r>
                    </a:p>
                  </a:txBody>
                  <a:tcPr marT="45713" marB="45713"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rowSpan="2"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Times New Roman" pitchFamily="18" charset="0"/>
                        </a:rPr>
                        <a:t>Recycle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none" strike="noStrike" cap="none" normalizeH="0" baseline="0">
                        <a:ln>
                          <a:noFill/>
                        </a:ln>
                        <a:solidFill>
                          <a:schemeClr val="tx1"/>
                        </a:solidFill>
                        <a:effectLst/>
                        <a:latin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rPr>
                        <a:t>A</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$100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B</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341232">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45000"/>
                        </a:spcBef>
                        <a:spcAft>
                          <a:spcPct val="0"/>
                        </a:spcAft>
                        <a:buClrTx/>
                        <a:buSzTx/>
                        <a:buFontTx/>
                        <a:buNone/>
                        <a:tabLst/>
                      </a:pPr>
                      <a:r>
                        <a:rPr kumimoji="0" lang="en-US" sz="2400" b="1" i="1" u="none" strike="noStrike" cap="none" normalizeH="0" baseline="0">
                          <a:ln>
                            <a:noFill/>
                          </a:ln>
                          <a:solidFill>
                            <a:schemeClr val="tx1"/>
                          </a:solidFill>
                          <a:effectLst/>
                          <a:latin typeface="Times New Roman" pitchFamily="18" charset="0"/>
                        </a:rPr>
                        <a:t>Don’t Recycle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-$50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C</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rPr>
                        <a:t>D</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39972" name="Text Box 48"/>
          <p:cNvSpPr txBox="1">
            <a:spLocks noChangeArrowheads="1"/>
          </p:cNvSpPr>
          <p:nvPr/>
        </p:nvSpPr>
        <p:spPr bwMode="auto">
          <a:xfrm>
            <a:off x="0" y="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endParaRPr lang="en-US" altLang="en-US" sz="3600" b="1" i="1"/>
          </a:p>
        </p:txBody>
      </p:sp>
      <p:sp>
        <p:nvSpPr>
          <p:cNvPr id="39973" name="Text Box 62"/>
          <p:cNvSpPr txBox="1">
            <a:spLocks noChangeArrowheads="1"/>
          </p:cNvSpPr>
          <p:nvPr/>
        </p:nvSpPr>
        <p:spPr bwMode="auto">
          <a:xfrm>
            <a:off x="1143000" y="5791200"/>
            <a:ext cx="701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i="1"/>
              <a:t>Individual annual cost of recycling = $50</a:t>
            </a:r>
          </a:p>
          <a:p>
            <a:pPr eaLnBrk="1" hangingPunct="1"/>
            <a:r>
              <a:rPr lang="en-US" altLang="en-US" b="1" i="1"/>
              <a:t>Individual long-term benefit from recycling = $100</a:t>
            </a:r>
          </a:p>
        </p:txBody>
      </p:sp>
      <p:sp>
        <p:nvSpPr>
          <p:cNvPr id="39974" name="Text Box 63"/>
          <p:cNvSpPr txBox="1">
            <a:spLocks noChangeArrowheads="1"/>
          </p:cNvSpPr>
          <p:nvPr/>
        </p:nvSpPr>
        <p:spPr bwMode="auto">
          <a:xfrm>
            <a:off x="685800" y="594360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endParaRPr lang="en-US" altLang="en-US" sz="3600" b="1" i="1"/>
          </a:p>
        </p:txBody>
      </p:sp>
      <p:sp>
        <p:nvSpPr>
          <p:cNvPr id="39975" name="Text Box 64"/>
          <p:cNvSpPr txBox="1">
            <a:spLocks noChangeArrowheads="1"/>
          </p:cNvSpPr>
          <p:nvPr/>
        </p:nvSpPr>
        <p:spPr bwMode="auto">
          <a:xfrm>
            <a:off x="2286000" y="228600"/>
            <a:ext cx="5867400" cy="984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2800" b="1"/>
              <a:t>Example of Environmental problem from individual free-riding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extBox 1"/>
          <p:cNvSpPr txBox="1"/>
          <p:nvPr/>
        </p:nvSpPr>
        <p:spPr>
          <a:xfrm>
            <a:off x="762000" y="1600200"/>
            <a:ext cx="7620000" cy="2308225"/>
          </a:xfrm>
          <a:prstGeom prst="rect">
            <a:avLst/>
          </a:prstGeom>
          <a:solidFill>
            <a:schemeClr val="bg2">
              <a:lumMod val="50000"/>
            </a:schemeClr>
          </a:solidFill>
          <a:ln w="41275">
            <a:solidFill>
              <a:schemeClr val="bg1"/>
            </a:solidFill>
          </a:ln>
        </p:spPr>
        <p:txBody>
          <a:bodyPr lIns="182880" tIns="365760" rIns="182880" bIns="457200">
            <a:spAutoFit/>
          </a:bodyPr>
          <a:lstStyle/>
          <a:p>
            <a:pPr algn="ctr">
              <a:defRPr/>
            </a:pPr>
            <a:r>
              <a:rPr lang="en-US" sz="3200" b="1" dirty="0">
                <a:solidFill>
                  <a:schemeClr val="bg1"/>
                </a:solidFill>
                <a:effectLst>
                  <a:outerShdw blurRad="38100" dist="38100" dir="2700000" algn="tl">
                    <a:srgbClr val="000000">
                      <a:alpha val="43137"/>
                    </a:srgbClr>
                  </a:outerShdw>
                </a:effectLst>
              </a:rPr>
              <a:t>The Scope of Environmental Problems:</a:t>
            </a:r>
          </a:p>
          <a:p>
            <a:pPr algn="ctr">
              <a:defRPr/>
            </a:pPr>
            <a:endParaRPr lang="en-US" sz="3200" b="1" dirty="0">
              <a:solidFill>
                <a:schemeClr val="bg1"/>
              </a:solidFill>
              <a:effectLst>
                <a:outerShdw blurRad="38100" dist="38100" dir="2700000" algn="tl">
                  <a:srgbClr val="000000">
                    <a:alpha val="43137"/>
                  </a:srgbClr>
                </a:outerShdw>
              </a:effectLst>
            </a:endParaRPr>
          </a:p>
          <a:p>
            <a:pPr algn="ctr">
              <a:defRPr/>
            </a:pPr>
            <a:r>
              <a:rPr lang="en-US" sz="3200" b="1" dirty="0">
                <a:solidFill>
                  <a:schemeClr val="bg1"/>
                </a:solidFill>
                <a:effectLst>
                  <a:outerShdw blurRad="38100" dist="38100" dir="2700000" algn="tl">
                    <a:srgbClr val="000000">
                      <a:alpha val="43137"/>
                    </a:srgbClr>
                  </a:outerShdw>
                </a:effectLst>
              </a:rPr>
              <a:t>Somewhere between crisis &amp; catastrophe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1BF3F"/>
        </a:solidFill>
        <a:effectLst/>
      </p:bgPr>
    </p:bg>
    <p:spTree>
      <p:nvGrpSpPr>
        <p:cNvPr id="1" name=""/>
        <p:cNvGrpSpPr/>
        <p:nvPr/>
      </p:nvGrpSpPr>
      <p:grpSpPr>
        <a:xfrm>
          <a:off x="0" y="0"/>
          <a:ext cx="0" cy="0"/>
          <a:chOff x="0" y="0"/>
          <a:chExt cx="0" cy="0"/>
        </a:xfrm>
      </p:grpSpPr>
      <p:sp>
        <p:nvSpPr>
          <p:cNvPr id="2" name="TextBox 1"/>
          <p:cNvSpPr txBox="1"/>
          <p:nvPr/>
        </p:nvSpPr>
        <p:spPr>
          <a:xfrm>
            <a:off x="685800" y="1143000"/>
            <a:ext cx="7772400" cy="3139321"/>
          </a:xfrm>
          <a:prstGeom prst="rect">
            <a:avLst/>
          </a:prstGeom>
          <a:solidFill>
            <a:srgbClr val="005843"/>
          </a:solidFill>
          <a:ln w="50800">
            <a:solidFill>
              <a:schemeClr val="tx1"/>
            </a:solidFill>
          </a:ln>
        </p:spPr>
        <p:txBody>
          <a:bodyPr lIns="182880" tIns="182880" rIns="182880" bIns="18288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1"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Solutions</a:t>
            </a:r>
            <a:r>
              <a:rPr kumimoji="0" lang="en-US" sz="5400" b="0" i="1" u="none" strike="noStrike" kern="0" cap="none" spc="0" normalizeH="0" noProof="0" dirty="0">
                <a:ln>
                  <a:noFill/>
                </a:ln>
                <a:solidFill>
                  <a:schemeClr val="bg1"/>
                </a:solidFill>
                <a:effectLst>
                  <a:outerShdw blurRad="38100" dist="38100" dir="2700000" algn="tl">
                    <a:srgbClr val="000000">
                      <a:alpha val="43137"/>
                    </a:srgbClr>
                  </a:outerShdw>
                </a:effectLst>
                <a:uLnTx/>
                <a:uFillTx/>
              </a:rPr>
              <a:t> to environmental free-riding?</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203193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2228B"/>
        </a:solidFill>
        <a:effectLst/>
      </p:bgPr>
    </p:bg>
    <p:spTree>
      <p:nvGrpSpPr>
        <p:cNvPr id="1" name=""/>
        <p:cNvGrpSpPr/>
        <p:nvPr/>
      </p:nvGrpSpPr>
      <p:grpSpPr>
        <a:xfrm>
          <a:off x="0" y="0"/>
          <a:ext cx="0" cy="0"/>
          <a:chOff x="0" y="0"/>
          <a:chExt cx="0" cy="0"/>
        </a:xfrm>
      </p:grpSpPr>
      <p:sp>
        <p:nvSpPr>
          <p:cNvPr id="2" name="TextBox 1"/>
          <p:cNvSpPr txBox="1"/>
          <p:nvPr/>
        </p:nvSpPr>
        <p:spPr>
          <a:xfrm>
            <a:off x="533400" y="1066800"/>
            <a:ext cx="8126413" cy="3108325"/>
          </a:xfrm>
          <a:prstGeom prst="rect">
            <a:avLst/>
          </a:prstGeom>
          <a:solidFill>
            <a:schemeClr val="tx1">
              <a:lumMod val="85000"/>
              <a:lumOff val="15000"/>
            </a:schemeClr>
          </a:solidFill>
          <a:ln w="41275">
            <a:solidFill>
              <a:schemeClr val="bg1"/>
            </a:solidFill>
          </a:ln>
        </p:spPr>
        <p:txBody>
          <a:bodyPr lIns="182880" tIns="365760" rIns="182880" bIns="457200">
            <a:spAutoFit/>
          </a:bodyPr>
          <a:lstStyle/>
          <a:p>
            <a:pPr algn="ctr">
              <a:spcAft>
                <a:spcPts val="1200"/>
              </a:spcAft>
              <a:defRPr/>
            </a:pPr>
            <a:endParaRPr lang="en-US" sz="3200" b="1" dirty="0">
              <a:solidFill>
                <a:srgbClr val="FFFFFF"/>
              </a:solidFill>
              <a:effectLst>
                <a:outerShdw blurRad="38100" dist="38100" dir="2700000" algn="tl">
                  <a:srgbClr val="000000">
                    <a:alpha val="43137"/>
                  </a:srgbClr>
                </a:outerShdw>
              </a:effectLst>
            </a:endParaRPr>
          </a:p>
          <a:p>
            <a:pPr algn="ctr">
              <a:spcAft>
                <a:spcPts val="1200"/>
              </a:spcAft>
              <a:defRPr/>
            </a:pPr>
            <a:r>
              <a:rPr lang="en-US" sz="3200" b="1" dirty="0">
                <a:solidFill>
                  <a:srgbClr val="FFFFFF"/>
                </a:solidFill>
                <a:effectLst>
                  <a:outerShdw blurRad="38100" dist="38100" dir="2700000" algn="tl">
                    <a:srgbClr val="000000">
                      <a:alpha val="43137"/>
                    </a:srgbClr>
                  </a:outerShdw>
                </a:effectLst>
              </a:rPr>
              <a:t>II. Negative externalities of private choices and profit-making firms</a:t>
            </a:r>
          </a:p>
          <a:p>
            <a:pPr algn="ctr">
              <a:spcAft>
                <a:spcPts val="1200"/>
              </a:spcAft>
              <a:defRPr/>
            </a:pPr>
            <a:endParaRPr lang="en-US" sz="3200" b="1" dirty="0">
              <a:solidFill>
                <a:srgbClr val="FFFFFF"/>
              </a:solidFill>
              <a:effectLst>
                <a:outerShdw blurRad="38100" dist="38100" dir="2700000" algn="tl">
                  <a:srgbClr val="000000">
                    <a:alpha val="43137"/>
                  </a:srgbClr>
                </a:outerShdw>
              </a:effectLst>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1BF3F"/>
        </a:solidFill>
        <a:effectLst/>
      </p:bgPr>
    </p:bg>
    <p:spTree>
      <p:nvGrpSpPr>
        <p:cNvPr id="1" name=""/>
        <p:cNvGrpSpPr/>
        <p:nvPr/>
      </p:nvGrpSpPr>
      <p:grpSpPr>
        <a:xfrm>
          <a:off x="0" y="0"/>
          <a:ext cx="0" cy="0"/>
          <a:chOff x="0" y="0"/>
          <a:chExt cx="0" cy="0"/>
        </a:xfrm>
      </p:grpSpPr>
      <p:sp>
        <p:nvSpPr>
          <p:cNvPr id="2" name="TextBox 1"/>
          <p:cNvSpPr txBox="1"/>
          <p:nvPr/>
        </p:nvSpPr>
        <p:spPr>
          <a:xfrm>
            <a:off x="685800" y="762000"/>
            <a:ext cx="7772400" cy="4246563"/>
          </a:xfrm>
          <a:prstGeom prst="rect">
            <a:avLst/>
          </a:prstGeom>
          <a:solidFill>
            <a:srgbClr val="005843"/>
          </a:solidFill>
          <a:ln w="50800">
            <a:solidFill>
              <a:schemeClr val="tx1"/>
            </a:solidFill>
          </a:ln>
        </p:spPr>
        <p:txBody>
          <a:bodyPr lIns="182880" tIns="182880" rIns="182880" bIns="182880">
            <a:spAutoFit/>
          </a:bodyPr>
          <a:lstStyle/>
          <a:p>
            <a:pPr>
              <a:defRPr/>
            </a:pPr>
            <a:endParaRPr lang="en-US" sz="3600" dirty="0">
              <a:solidFill>
                <a:schemeClr val="bg1"/>
              </a:solidFill>
              <a:effectLst>
                <a:outerShdw blurRad="38100" dist="38100" dir="2700000" algn="tl">
                  <a:srgbClr val="000000">
                    <a:alpha val="43137"/>
                  </a:srgbClr>
                </a:outerShdw>
              </a:effectLst>
            </a:endParaRPr>
          </a:p>
          <a:p>
            <a:pPr algn="ctr">
              <a:defRPr/>
            </a:pPr>
            <a:r>
              <a:rPr lang="en-US" sz="5400" i="1" dirty="0">
                <a:solidFill>
                  <a:schemeClr val="bg1"/>
                </a:solidFill>
                <a:effectLst>
                  <a:outerShdw blurRad="38100" dist="38100" dir="2700000" algn="tl">
                    <a:srgbClr val="000000">
                      <a:alpha val="43137"/>
                    </a:srgbClr>
                  </a:outerShdw>
                </a:effectLst>
              </a:rPr>
              <a:t>Inter-generational </a:t>
            </a:r>
          </a:p>
          <a:p>
            <a:pPr algn="ctr">
              <a:defRPr/>
            </a:pPr>
            <a:r>
              <a:rPr lang="en-US" sz="5400" i="1" dirty="0">
                <a:solidFill>
                  <a:schemeClr val="bg1"/>
                </a:solidFill>
                <a:effectLst>
                  <a:outerShdw blurRad="38100" dist="38100" dir="2700000" algn="tl">
                    <a:srgbClr val="000000">
                      <a:alpha val="43137"/>
                    </a:srgbClr>
                  </a:outerShdw>
                </a:effectLst>
              </a:rPr>
              <a:t>negative externality</a:t>
            </a:r>
            <a:r>
              <a:rPr lang="en-US" sz="5400" dirty="0">
                <a:solidFill>
                  <a:schemeClr val="bg1"/>
                </a:solidFill>
                <a:effectLst>
                  <a:outerShdw blurRad="38100" dist="38100" dir="2700000" algn="tl">
                    <a:srgbClr val="000000">
                      <a:alpha val="43137"/>
                    </a:srgbClr>
                  </a:outerShdw>
                </a:effectLst>
              </a:rPr>
              <a:t>:</a:t>
            </a:r>
          </a:p>
          <a:p>
            <a:pPr>
              <a:defRPr/>
            </a:pPr>
            <a:endParaRPr lang="en-US" sz="3600" dirty="0">
              <a:solidFill>
                <a:schemeClr val="bg1"/>
              </a:solidFill>
              <a:effectLst>
                <a:outerShdw blurRad="38100" dist="38100" dir="2700000" algn="tl">
                  <a:srgbClr val="000000">
                    <a:alpha val="43137"/>
                  </a:srgbClr>
                </a:outerShdw>
              </a:effectLst>
            </a:endParaRPr>
          </a:p>
          <a:p>
            <a:pPr>
              <a:defRPr/>
            </a:pPr>
            <a:r>
              <a:rPr lang="en-US" sz="3600" dirty="0">
                <a:solidFill>
                  <a:schemeClr val="bg1"/>
                </a:solidFill>
                <a:effectLst>
                  <a:outerShdw blurRad="38100" dist="38100" dir="2700000" algn="tl">
                    <a:srgbClr val="000000">
                      <a:alpha val="43137"/>
                    </a:srgbClr>
                  </a:outerShdw>
                </a:effectLst>
              </a:rPr>
              <a:t>Displacing costs onto future generations</a:t>
            </a:r>
          </a:p>
          <a:p>
            <a:pPr>
              <a:defRPr/>
            </a:pPr>
            <a:endParaRPr lang="en-US" sz="36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58"/>
          <p:cNvSpPr txBox="1">
            <a:spLocks noChangeArrowheads="1"/>
          </p:cNvSpPr>
          <p:nvPr/>
        </p:nvSpPr>
        <p:spPr bwMode="auto">
          <a:xfrm>
            <a:off x="914400" y="1524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a:t>Energy Use in the USA and elsewhere, 2012</a:t>
            </a:r>
          </a:p>
        </p:txBody>
      </p:sp>
      <p:graphicFrame>
        <p:nvGraphicFramePr>
          <p:cNvPr id="55" name="Chart 54"/>
          <p:cNvGraphicFramePr/>
          <p:nvPr/>
        </p:nvGraphicFramePr>
        <p:xfrm>
          <a:off x="228600" y="614363"/>
          <a:ext cx="8686800" cy="62436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Chart 50"/>
          <p:cNvGraphicFramePr/>
          <p:nvPr/>
        </p:nvGraphicFramePr>
        <p:xfrm>
          <a:off x="457200" y="838200"/>
          <a:ext cx="7924800" cy="5791199"/>
        </p:xfrm>
        <a:graphic>
          <a:graphicData uri="http://schemas.openxmlformats.org/drawingml/2006/chart">
            <c:chart xmlns:c="http://schemas.openxmlformats.org/drawingml/2006/chart" xmlns:r="http://schemas.openxmlformats.org/officeDocument/2006/relationships" r:id="rId2"/>
          </a:graphicData>
        </a:graphic>
      </p:graphicFrame>
      <p:sp>
        <p:nvSpPr>
          <p:cNvPr id="44035" name="Rectangle 1"/>
          <p:cNvSpPr>
            <a:spLocks noChangeArrowheads="1"/>
          </p:cNvSpPr>
          <p:nvPr/>
        </p:nvSpPr>
        <p:spPr bwMode="auto">
          <a:xfrm>
            <a:off x="2519363" y="228600"/>
            <a:ext cx="4291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it-IT" altLang="en-US" b="1"/>
              <a:t>CO2 emissions per capita, 2012</a:t>
            </a:r>
            <a:endParaRPr lang="en-US" altLang="en-US"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1BF3F"/>
        </a:solidFill>
        <a:effectLst/>
      </p:bgPr>
    </p:bg>
    <p:spTree>
      <p:nvGrpSpPr>
        <p:cNvPr id="1" name=""/>
        <p:cNvGrpSpPr/>
        <p:nvPr/>
      </p:nvGrpSpPr>
      <p:grpSpPr>
        <a:xfrm>
          <a:off x="0" y="0"/>
          <a:ext cx="0" cy="0"/>
          <a:chOff x="0" y="0"/>
          <a:chExt cx="0" cy="0"/>
        </a:xfrm>
      </p:grpSpPr>
      <p:sp>
        <p:nvSpPr>
          <p:cNvPr id="2" name="TextBox 1"/>
          <p:cNvSpPr txBox="1"/>
          <p:nvPr/>
        </p:nvSpPr>
        <p:spPr>
          <a:xfrm>
            <a:off x="685800" y="1752600"/>
            <a:ext cx="7772400" cy="2154238"/>
          </a:xfrm>
          <a:prstGeom prst="rect">
            <a:avLst/>
          </a:prstGeom>
          <a:solidFill>
            <a:srgbClr val="005843"/>
          </a:solidFill>
          <a:ln w="50800">
            <a:solidFill>
              <a:schemeClr val="tx1"/>
            </a:solidFill>
          </a:ln>
        </p:spPr>
        <p:txBody>
          <a:bodyPr lIns="182880" tIns="182880" rIns="182880" bIns="182880">
            <a:spAutoFit/>
          </a:bodyPr>
          <a:lstStyle/>
          <a:p>
            <a:pPr algn="ctr">
              <a:defRPr/>
            </a:pPr>
            <a:r>
              <a:rPr lang="en-US" sz="4400" b="1" dirty="0">
                <a:solidFill>
                  <a:schemeClr val="bg1"/>
                </a:solidFill>
                <a:effectLst>
                  <a:outerShdw blurRad="38100" dist="38100" dir="2700000" algn="tl">
                    <a:srgbClr val="000000">
                      <a:alpha val="43137"/>
                    </a:srgbClr>
                  </a:outerShdw>
                </a:effectLst>
              </a:rPr>
              <a:t>NIMBY externalities:</a:t>
            </a:r>
          </a:p>
          <a:p>
            <a:pPr algn="ctr">
              <a:defRPr/>
            </a:pPr>
            <a:endParaRPr lang="en-US" sz="3600" b="1" dirty="0">
              <a:solidFill>
                <a:schemeClr val="bg1"/>
              </a:solidFill>
              <a:effectLst>
                <a:outerShdw blurRad="38100" dist="38100" dir="2700000" algn="tl">
                  <a:srgbClr val="000000">
                    <a:alpha val="43137"/>
                  </a:srgbClr>
                </a:outerShdw>
              </a:effectLst>
            </a:endParaRPr>
          </a:p>
          <a:p>
            <a:pPr algn="ctr">
              <a:defRPr/>
            </a:pPr>
            <a:r>
              <a:rPr lang="en-US" sz="3600" b="1" dirty="0">
                <a:solidFill>
                  <a:schemeClr val="bg1"/>
                </a:solidFill>
                <a:effectLst>
                  <a:outerShdw blurRad="38100" dist="38100" dir="2700000" algn="tl">
                    <a:srgbClr val="000000">
                      <a:alpha val="43137"/>
                    </a:srgbClr>
                  </a:outerShdw>
                </a:effectLst>
              </a:rPr>
              <a:t>Displacing costs onto the powerless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noChangeAspect="1"/>
          </p:cNvGrpSpPr>
          <p:nvPr/>
        </p:nvGrpSpPr>
        <p:grpSpPr bwMode="auto">
          <a:xfrm>
            <a:off x="609600" y="509588"/>
            <a:ext cx="9296400" cy="6348412"/>
            <a:chOff x="1440" y="1620"/>
            <a:chExt cx="9022" cy="6997"/>
          </a:xfrm>
        </p:grpSpPr>
        <p:sp>
          <p:nvSpPr>
            <p:cNvPr id="46084" name="AutoShape 3"/>
            <p:cNvSpPr>
              <a:spLocks noChangeAspect="1" noChangeArrowheads="1"/>
            </p:cNvSpPr>
            <p:nvPr/>
          </p:nvSpPr>
          <p:spPr bwMode="auto">
            <a:xfrm>
              <a:off x="1440" y="1620"/>
              <a:ext cx="9022" cy="6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6085" name="Rectangle 4"/>
            <p:cNvSpPr>
              <a:spLocks noChangeArrowheads="1"/>
            </p:cNvSpPr>
            <p:nvPr/>
          </p:nvSpPr>
          <p:spPr bwMode="auto">
            <a:xfrm>
              <a:off x="2326" y="2036"/>
              <a:ext cx="5797" cy="57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46086" name="Line 5"/>
            <p:cNvSpPr>
              <a:spLocks noChangeShapeType="1"/>
            </p:cNvSpPr>
            <p:nvPr/>
          </p:nvSpPr>
          <p:spPr bwMode="auto">
            <a:xfrm>
              <a:off x="2326" y="6998"/>
              <a:ext cx="579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7" name="Line 6"/>
            <p:cNvSpPr>
              <a:spLocks noChangeShapeType="1"/>
            </p:cNvSpPr>
            <p:nvPr/>
          </p:nvSpPr>
          <p:spPr bwMode="auto">
            <a:xfrm>
              <a:off x="2326" y="6181"/>
              <a:ext cx="579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8" name="Line 7"/>
            <p:cNvSpPr>
              <a:spLocks noChangeShapeType="1"/>
            </p:cNvSpPr>
            <p:nvPr/>
          </p:nvSpPr>
          <p:spPr bwMode="auto">
            <a:xfrm>
              <a:off x="2326" y="5349"/>
              <a:ext cx="579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9" name="Line 8"/>
            <p:cNvSpPr>
              <a:spLocks noChangeShapeType="1"/>
            </p:cNvSpPr>
            <p:nvPr/>
          </p:nvSpPr>
          <p:spPr bwMode="auto">
            <a:xfrm>
              <a:off x="2326" y="4517"/>
              <a:ext cx="579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0" name="Line 9"/>
            <p:cNvSpPr>
              <a:spLocks noChangeShapeType="1"/>
            </p:cNvSpPr>
            <p:nvPr/>
          </p:nvSpPr>
          <p:spPr bwMode="auto">
            <a:xfrm>
              <a:off x="2326" y="3685"/>
              <a:ext cx="579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1" name="Line 10"/>
            <p:cNvSpPr>
              <a:spLocks noChangeShapeType="1"/>
            </p:cNvSpPr>
            <p:nvPr/>
          </p:nvSpPr>
          <p:spPr bwMode="auto">
            <a:xfrm>
              <a:off x="2326" y="2868"/>
              <a:ext cx="579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2" name="Line 11"/>
            <p:cNvSpPr>
              <a:spLocks noChangeShapeType="1"/>
            </p:cNvSpPr>
            <p:nvPr/>
          </p:nvSpPr>
          <p:spPr bwMode="auto">
            <a:xfrm>
              <a:off x="2326" y="2036"/>
              <a:ext cx="579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Rectangle 12"/>
            <p:cNvSpPr>
              <a:spLocks noChangeArrowheads="1"/>
            </p:cNvSpPr>
            <p:nvPr/>
          </p:nvSpPr>
          <p:spPr bwMode="auto">
            <a:xfrm>
              <a:off x="2326" y="2036"/>
              <a:ext cx="5797" cy="5794"/>
            </a:xfrm>
            <a:prstGeom prst="rect">
              <a:avLst/>
            </a:prstGeom>
            <a:noFill/>
            <a:ln w="889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69" name="Rectangle 13"/>
            <p:cNvSpPr>
              <a:spLocks noChangeArrowheads="1"/>
            </p:cNvSpPr>
            <p:nvPr/>
          </p:nvSpPr>
          <p:spPr bwMode="auto">
            <a:xfrm>
              <a:off x="2948" y="2942"/>
              <a:ext cx="830" cy="4888"/>
            </a:xfrm>
            <a:prstGeom prst="rect">
              <a:avLst/>
            </a:prstGeom>
            <a:solidFill>
              <a:srgbClr val="9966FF"/>
            </a:solidFill>
            <a:ln w="8890">
              <a:solidFill>
                <a:srgbClr val="000000"/>
              </a:solidFill>
              <a:miter lim="800000"/>
              <a:headEnd/>
              <a:tailEnd/>
            </a:ln>
            <a:scene3d>
              <a:camera prst="orthographicFront"/>
              <a:lightRig rig="threePt" dir="t"/>
            </a:scene3d>
            <a:sp3d prstMaterial="dkEdge">
              <a:bevelT w="139700" h="146050"/>
              <a:bevelB/>
            </a:sp3d>
          </p:spPr>
          <p:txBody>
            <a:bodyPr/>
            <a:lstStyle/>
            <a:p>
              <a:pPr>
                <a:defRPr/>
              </a:pPr>
              <a:endParaRPr lang="en-US"/>
            </a:p>
          </p:txBody>
        </p:sp>
        <p:sp>
          <p:nvSpPr>
            <p:cNvPr id="19470" name="Rectangle 14"/>
            <p:cNvSpPr>
              <a:spLocks noChangeArrowheads="1"/>
            </p:cNvSpPr>
            <p:nvPr/>
          </p:nvSpPr>
          <p:spPr bwMode="auto">
            <a:xfrm>
              <a:off x="5854" y="4680"/>
              <a:ext cx="830" cy="3150"/>
            </a:xfrm>
            <a:prstGeom prst="rect">
              <a:avLst/>
            </a:prstGeom>
            <a:solidFill>
              <a:srgbClr val="9966FF"/>
            </a:solidFill>
            <a:ln w="8890">
              <a:solidFill>
                <a:srgbClr val="000000"/>
              </a:solidFill>
              <a:miter lim="800000"/>
              <a:headEnd/>
              <a:tailEnd/>
            </a:ln>
            <a:scene3d>
              <a:camera prst="orthographicFront"/>
              <a:lightRig rig="threePt" dir="t"/>
            </a:scene3d>
            <a:sp3d prstMaterial="dkEdge">
              <a:bevelT w="139700" h="146050"/>
              <a:bevelB/>
            </a:sp3d>
          </p:spPr>
          <p:txBody>
            <a:bodyPr/>
            <a:lstStyle/>
            <a:p>
              <a:pPr>
                <a:defRPr/>
              </a:pPr>
              <a:endParaRPr lang="en-US"/>
            </a:p>
          </p:txBody>
        </p:sp>
        <p:sp>
          <p:nvSpPr>
            <p:cNvPr id="19471" name="Rectangle 15"/>
            <p:cNvSpPr>
              <a:spLocks noChangeArrowheads="1"/>
            </p:cNvSpPr>
            <p:nvPr/>
          </p:nvSpPr>
          <p:spPr bwMode="auto">
            <a:xfrm>
              <a:off x="3778" y="4443"/>
              <a:ext cx="831" cy="3387"/>
            </a:xfrm>
            <a:prstGeom prst="rect">
              <a:avLst/>
            </a:prstGeom>
            <a:solidFill>
              <a:schemeClr val="accent1">
                <a:lumMod val="75000"/>
              </a:schemeClr>
            </a:solidFill>
            <a:ln w="8890">
              <a:solidFill>
                <a:srgbClr val="000000"/>
              </a:solidFill>
              <a:miter lim="800000"/>
              <a:headEnd/>
              <a:tailEnd/>
            </a:ln>
            <a:scene3d>
              <a:camera prst="orthographicFront"/>
              <a:lightRig rig="threePt" dir="t"/>
            </a:scene3d>
            <a:sp3d>
              <a:bevelT w="139700" h="139700"/>
            </a:sp3d>
          </p:spPr>
          <p:txBody>
            <a:bodyPr/>
            <a:lstStyle/>
            <a:p>
              <a:pPr>
                <a:defRPr/>
              </a:pPr>
              <a:endParaRPr lang="en-US"/>
            </a:p>
          </p:txBody>
        </p:sp>
        <p:sp>
          <p:nvSpPr>
            <p:cNvPr id="19472" name="Rectangle 16"/>
            <p:cNvSpPr>
              <a:spLocks noChangeArrowheads="1"/>
            </p:cNvSpPr>
            <p:nvPr/>
          </p:nvSpPr>
          <p:spPr bwMode="auto">
            <a:xfrm>
              <a:off x="6684" y="2704"/>
              <a:ext cx="817" cy="5126"/>
            </a:xfrm>
            <a:prstGeom prst="rect">
              <a:avLst/>
            </a:prstGeom>
            <a:solidFill>
              <a:schemeClr val="accent1">
                <a:lumMod val="75000"/>
              </a:schemeClr>
            </a:solidFill>
            <a:ln w="8890">
              <a:solidFill>
                <a:srgbClr val="000000"/>
              </a:solidFill>
              <a:miter lim="800000"/>
              <a:headEnd/>
              <a:tailEnd/>
            </a:ln>
            <a:scene3d>
              <a:camera prst="orthographicFront"/>
              <a:lightRig rig="threePt" dir="t"/>
            </a:scene3d>
            <a:sp3d>
              <a:bevelT w="139700" h="139700"/>
            </a:sp3d>
          </p:spPr>
          <p:txBody>
            <a:bodyPr/>
            <a:lstStyle/>
            <a:p>
              <a:pPr>
                <a:defRPr/>
              </a:pPr>
              <a:endParaRPr lang="en-US"/>
            </a:p>
          </p:txBody>
        </p:sp>
        <p:sp>
          <p:nvSpPr>
            <p:cNvPr id="46106" name="Line 17"/>
            <p:cNvSpPr>
              <a:spLocks noChangeShapeType="1"/>
            </p:cNvSpPr>
            <p:nvPr/>
          </p:nvSpPr>
          <p:spPr bwMode="auto">
            <a:xfrm>
              <a:off x="2326" y="2036"/>
              <a:ext cx="0" cy="579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7" name="Line 18"/>
            <p:cNvSpPr>
              <a:spLocks noChangeShapeType="1"/>
            </p:cNvSpPr>
            <p:nvPr/>
          </p:nvSpPr>
          <p:spPr bwMode="auto">
            <a:xfrm>
              <a:off x="2256" y="7830"/>
              <a:ext cx="7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8" name="Line 19"/>
            <p:cNvSpPr>
              <a:spLocks noChangeShapeType="1"/>
            </p:cNvSpPr>
            <p:nvPr/>
          </p:nvSpPr>
          <p:spPr bwMode="auto">
            <a:xfrm>
              <a:off x="2256" y="6998"/>
              <a:ext cx="7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9" name="Line 20"/>
            <p:cNvSpPr>
              <a:spLocks noChangeShapeType="1"/>
            </p:cNvSpPr>
            <p:nvPr/>
          </p:nvSpPr>
          <p:spPr bwMode="auto">
            <a:xfrm>
              <a:off x="2256" y="6181"/>
              <a:ext cx="7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0" name="Line 21"/>
            <p:cNvSpPr>
              <a:spLocks noChangeShapeType="1"/>
            </p:cNvSpPr>
            <p:nvPr/>
          </p:nvSpPr>
          <p:spPr bwMode="auto">
            <a:xfrm>
              <a:off x="2256" y="5349"/>
              <a:ext cx="7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1" name="Line 22"/>
            <p:cNvSpPr>
              <a:spLocks noChangeShapeType="1"/>
            </p:cNvSpPr>
            <p:nvPr/>
          </p:nvSpPr>
          <p:spPr bwMode="auto">
            <a:xfrm>
              <a:off x="2256" y="4517"/>
              <a:ext cx="7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2" name="Line 23"/>
            <p:cNvSpPr>
              <a:spLocks noChangeShapeType="1"/>
            </p:cNvSpPr>
            <p:nvPr/>
          </p:nvSpPr>
          <p:spPr bwMode="auto">
            <a:xfrm>
              <a:off x="2256" y="3685"/>
              <a:ext cx="7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3" name="Line 24"/>
            <p:cNvSpPr>
              <a:spLocks noChangeShapeType="1"/>
            </p:cNvSpPr>
            <p:nvPr/>
          </p:nvSpPr>
          <p:spPr bwMode="auto">
            <a:xfrm>
              <a:off x="2256" y="2868"/>
              <a:ext cx="7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4" name="Line 25"/>
            <p:cNvSpPr>
              <a:spLocks noChangeShapeType="1"/>
            </p:cNvSpPr>
            <p:nvPr/>
          </p:nvSpPr>
          <p:spPr bwMode="auto">
            <a:xfrm>
              <a:off x="2256" y="2036"/>
              <a:ext cx="7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5" name="Line 26"/>
            <p:cNvSpPr>
              <a:spLocks noChangeShapeType="1"/>
            </p:cNvSpPr>
            <p:nvPr/>
          </p:nvSpPr>
          <p:spPr bwMode="auto">
            <a:xfrm>
              <a:off x="2326" y="7830"/>
              <a:ext cx="579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6" name="Line 27"/>
            <p:cNvSpPr>
              <a:spLocks noChangeShapeType="1"/>
            </p:cNvSpPr>
            <p:nvPr/>
          </p:nvSpPr>
          <p:spPr bwMode="auto">
            <a:xfrm flipV="1">
              <a:off x="2326" y="7830"/>
              <a:ext cx="0" cy="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7" name="Line 28"/>
            <p:cNvSpPr>
              <a:spLocks noChangeShapeType="1"/>
            </p:cNvSpPr>
            <p:nvPr/>
          </p:nvSpPr>
          <p:spPr bwMode="auto">
            <a:xfrm flipV="1">
              <a:off x="5231" y="7830"/>
              <a:ext cx="0" cy="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8" name="Line 29"/>
            <p:cNvSpPr>
              <a:spLocks noChangeShapeType="1"/>
            </p:cNvSpPr>
            <p:nvPr/>
          </p:nvSpPr>
          <p:spPr bwMode="auto">
            <a:xfrm flipV="1">
              <a:off x="8123" y="7830"/>
              <a:ext cx="0" cy="7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9" name="Rectangle 30"/>
            <p:cNvSpPr>
              <a:spLocks noChangeArrowheads="1"/>
            </p:cNvSpPr>
            <p:nvPr/>
          </p:nvSpPr>
          <p:spPr bwMode="auto">
            <a:xfrm>
              <a:off x="1800" y="7696"/>
              <a:ext cx="26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0%</a:t>
              </a:r>
              <a:endParaRPr lang="en-US" altLang="en-US" sz="1600"/>
            </a:p>
          </p:txBody>
        </p:sp>
        <p:sp>
          <p:nvSpPr>
            <p:cNvPr id="46120" name="Rectangle 31"/>
            <p:cNvSpPr>
              <a:spLocks noChangeArrowheads="1"/>
            </p:cNvSpPr>
            <p:nvPr/>
          </p:nvSpPr>
          <p:spPr bwMode="auto">
            <a:xfrm>
              <a:off x="1675" y="6864"/>
              <a:ext cx="36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10%</a:t>
              </a:r>
              <a:endParaRPr lang="en-US" altLang="en-US" sz="1600"/>
            </a:p>
          </p:txBody>
        </p:sp>
        <p:sp>
          <p:nvSpPr>
            <p:cNvPr id="46121" name="Rectangle 32"/>
            <p:cNvSpPr>
              <a:spLocks noChangeArrowheads="1"/>
            </p:cNvSpPr>
            <p:nvPr/>
          </p:nvSpPr>
          <p:spPr bwMode="auto">
            <a:xfrm>
              <a:off x="1675" y="6047"/>
              <a:ext cx="36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20%</a:t>
              </a:r>
              <a:endParaRPr lang="en-US" altLang="en-US" sz="1600"/>
            </a:p>
          </p:txBody>
        </p:sp>
        <p:sp>
          <p:nvSpPr>
            <p:cNvPr id="46122" name="Rectangle 33"/>
            <p:cNvSpPr>
              <a:spLocks noChangeArrowheads="1"/>
            </p:cNvSpPr>
            <p:nvPr/>
          </p:nvSpPr>
          <p:spPr bwMode="auto">
            <a:xfrm>
              <a:off x="1675" y="5215"/>
              <a:ext cx="36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30%</a:t>
              </a:r>
              <a:endParaRPr lang="en-US" altLang="en-US" sz="1600"/>
            </a:p>
          </p:txBody>
        </p:sp>
        <p:sp>
          <p:nvSpPr>
            <p:cNvPr id="46123" name="Rectangle 34"/>
            <p:cNvSpPr>
              <a:spLocks noChangeArrowheads="1"/>
            </p:cNvSpPr>
            <p:nvPr/>
          </p:nvSpPr>
          <p:spPr bwMode="auto">
            <a:xfrm>
              <a:off x="1675" y="4383"/>
              <a:ext cx="36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40%</a:t>
              </a:r>
              <a:endParaRPr lang="en-US" altLang="en-US" sz="1600"/>
            </a:p>
          </p:txBody>
        </p:sp>
        <p:sp>
          <p:nvSpPr>
            <p:cNvPr id="46124" name="Rectangle 35"/>
            <p:cNvSpPr>
              <a:spLocks noChangeArrowheads="1"/>
            </p:cNvSpPr>
            <p:nvPr/>
          </p:nvSpPr>
          <p:spPr bwMode="auto">
            <a:xfrm>
              <a:off x="1675" y="3551"/>
              <a:ext cx="36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50%</a:t>
              </a:r>
              <a:endParaRPr lang="en-US" altLang="en-US" sz="1600"/>
            </a:p>
          </p:txBody>
        </p:sp>
        <p:sp>
          <p:nvSpPr>
            <p:cNvPr id="46125" name="Rectangle 36"/>
            <p:cNvSpPr>
              <a:spLocks noChangeArrowheads="1"/>
            </p:cNvSpPr>
            <p:nvPr/>
          </p:nvSpPr>
          <p:spPr bwMode="auto">
            <a:xfrm>
              <a:off x="1675" y="2734"/>
              <a:ext cx="36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60%</a:t>
              </a:r>
              <a:endParaRPr lang="en-US" altLang="en-US" sz="1600"/>
            </a:p>
          </p:txBody>
        </p:sp>
        <p:sp>
          <p:nvSpPr>
            <p:cNvPr id="46126" name="Rectangle 37"/>
            <p:cNvSpPr>
              <a:spLocks noChangeArrowheads="1"/>
            </p:cNvSpPr>
            <p:nvPr/>
          </p:nvSpPr>
          <p:spPr bwMode="auto">
            <a:xfrm>
              <a:off x="1675" y="1902"/>
              <a:ext cx="36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70%</a:t>
              </a:r>
              <a:endParaRPr lang="en-US" altLang="en-US" sz="1600"/>
            </a:p>
          </p:txBody>
        </p:sp>
        <p:sp>
          <p:nvSpPr>
            <p:cNvPr id="46127" name="Rectangle 38"/>
            <p:cNvSpPr>
              <a:spLocks noChangeArrowheads="1"/>
            </p:cNvSpPr>
            <p:nvPr/>
          </p:nvSpPr>
          <p:spPr bwMode="auto">
            <a:xfrm>
              <a:off x="2768" y="8052"/>
              <a:ext cx="167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Lowest third of risk</a:t>
              </a:r>
              <a:endParaRPr lang="en-US" altLang="en-US" sz="1600"/>
            </a:p>
          </p:txBody>
        </p:sp>
        <p:sp>
          <p:nvSpPr>
            <p:cNvPr id="46128" name="Rectangle 39"/>
            <p:cNvSpPr>
              <a:spLocks noChangeArrowheads="1"/>
            </p:cNvSpPr>
            <p:nvPr/>
          </p:nvSpPr>
          <p:spPr bwMode="auto">
            <a:xfrm>
              <a:off x="5660" y="8052"/>
              <a:ext cx="169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highest third of risk</a:t>
              </a:r>
              <a:endParaRPr lang="en-US" altLang="en-US" sz="1600"/>
            </a:p>
          </p:txBody>
        </p:sp>
        <p:grpSp>
          <p:nvGrpSpPr>
            <p:cNvPr id="46129" name="Group 40"/>
            <p:cNvGrpSpPr>
              <a:grpSpLocks/>
            </p:cNvGrpSpPr>
            <p:nvPr/>
          </p:nvGrpSpPr>
          <p:grpSpPr bwMode="auto">
            <a:xfrm>
              <a:off x="4320" y="2340"/>
              <a:ext cx="1927" cy="1440"/>
              <a:chOff x="4553" y="2340"/>
              <a:chExt cx="1927" cy="1440"/>
            </a:xfrm>
          </p:grpSpPr>
          <p:grpSp>
            <p:nvGrpSpPr>
              <p:cNvPr id="46130" name="Group 41"/>
              <p:cNvGrpSpPr>
                <a:grpSpLocks/>
              </p:cNvGrpSpPr>
              <p:nvPr/>
            </p:nvGrpSpPr>
            <p:grpSpPr bwMode="auto">
              <a:xfrm>
                <a:off x="4553" y="2340"/>
                <a:ext cx="1927" cy="1440"/>
                <a:chOff x="4553" y="2340"/>
                <a:chExt cx="1927" cy="1440"/>
              </a:xfrm>
            </p:grpSpPr>
            <p:sp>
              <p:nvSpPr>
                <p:cNvPr id="46133" name="Rectangle 42"/>
                <p:cNvSpPr>
                  <a:spLocks noChangeArrowheads="1"/>
                </p:cNvSpPr>
                <p:nvPr/>
              </p:nvSpPr>
              <p:spPr bwMode="auto">
                <a:xfrm>
                  <a:off x="4553" y="2340"/>
                  <a:ext cx="1927" cy="1440"/>
                </a:xfrm>
                <a:prstGeom prst="rect">
                  <a:avLst/>
                </a:prstGeom>
                <a:solidFill>
                  <a:srgbClr val="FFFFFF"/>
                </a:solidFill>
                <a:ln w="0">
                  <a:solidFill>
                    <a:srgbClr val="000000"/>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499" name="Rectangle 43"/>
                <p:cNvSpPr>
                  <a:spLocks noChangeArrowheads="1"/>
                </p:cNvSpPr>
                <p:nvPr/>
              </p:nvSpPr>
              <p:spPr bwMode="auto">
                <a:xfrm>
                  <a:off x="4680" y="3060"/>
                  <a:ext cx="284" cy="465"/>
                </a:xfrm>
                <a:prstGeom prst="rect">
                  <a:avLst/>
                </a:prstGeom>
                <a:solidFill>
                  <a:schemeClr val="accent1">
                    <a:lumMod val="75000"/>
                  </a:schemeClr>
                </a:solidFill>
                <a:ln w="8890">
                  <a:solidFill>
                    <a:srgbClr val="000000"/>
                  </a:solidFill>
                  <a:miter lim="800000"/>
                  <a:headEnd/>
                  <a:tailEnd/>
                </a:ln>
                <a:scene3d>
                  <a:camera prst="orthographicFront"/>
                  <a:lightRig rig="threePt" dir="t"/>
                </a:scene3d>
                <a:sp3d>
                  <a:bevelT w="139700" h="146050"/>
                </a:sp3d>
              </p:spPr>
              <p:txBody>
                <a:bodyPr/>
                <a:lstStyle/>
                <a:p>
                  <a:pPr>
                    <a:defRPr/>
                  </a:pPr>
                  <a:endParaRPr lang="en-US"/>
                </a:p>
              </p:txBody>
            </p:sp>
            <p:sp>
              <p:nvSpPr>
                <p:cNvPr id="19500" name="Rectangle 44"/>
                <p:cNvSpPr>
                  <a:spLocks noChangeArrowheads="1"/>
                </p:cNvSpPr>
                <p:nvPr/>
              </p:nvSpPr>
              <p:spPr bwMode="auto">
                <a:xfrm>
                  <a:off x="4680" y="2520"/>
                  <a:ext cx="284" cy="465"/>
                </a:xfrm>
                <a:prstGeom prst="rect">
                  <a:avLst/>
                </a:prstGeom>
                <a:solidFill>
                  <a:srgbClr val="9966FF"/>
                </a:solidFill>
                <a:ln w="8890">
                  <a:solidFill>
                    <a:srgbClr val="000000"/>
                  </a:solidFill>
                  <a:miter lim="800000"/>
                  <a:headEnd/>
                  <a:tailEnd/>
                </a:ln>
                <a:scene3d>
                  <a:camera prst="orthographicFront"/>
                  <a:lightRig rig="threePt" dir="t"/>
                </a:scene3d>
                <a:sp3d>
                  <a:bevelT w="139700" h="139700"/>
                </a:sp3d>
              </p:spPr>
              <p:txBody>
                <a:bodyPr/>
                <a:lstStyle/>
                <a:p>
                  <a:pPr>
                    <a:defRPr/>
                  </a:pPr>
                  <a:endParaRPr lang="en-US"/>
                </a:p>
              </p:txBody>
            </p:sp>
          </p:grpSp>
          <p:sp>
            <p:nvSpPr>
              <p:cNvPr id="46131" name="Rectangle 45"/>
              <p:cNvSpPr>
                <a:spLocks noChangeArrowheads="1"/>
              </p:cNvSpPr>
              <p:nvPr/>
            </p:nvSpPr>
            <p:spPr bwMode="auto">
              <a:xfrm>
                <a:off x="5040" y="2700"/>
                <a:ext cx="54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White</a:t>
                </a:r>
                <a:endParaRPr lang="en-US" altLang="en-US" sz="1600"/>
              </a:p>
            </p:txBody>
          </p:sp>
          <p:sp>
            <p:nvSpPr>
              <p:cNvPr id="46132" name="Rectangle 46"/>
              <p:cNvSpPr>
                <a:spLocks noChangeArrowheads="1"/>
              </p:cNvSpPr>
              <p:nvPr/>
            </p:nvSpPr>
            <p:spPr bwMode="auto">
              <a:xfrm>
                <a:off x="5040" y="3240"/>
                <a:ext cx="90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ts val="1000"/>
                  </a:spcAft>
                </a:pPr>
                <a:r>
                  <a:rPr lang="en-US" altLang="en-US" sz="1600" b="1">
                    <a:solidFill>
                      <a:srgbClr val="000000"/>
                    </a:solidFill>
                    <a:latin typeface="Arial" panose="020B0604020202020204" pitchFamily="34" charset="0"/>
                  </a:rPr>
                  <a:t>Nonwhite</a:t>
                </a:r>
                <a:endParaRPr lang="en-US" altLang="en-US" sz="1600"/>
              </a:p>
            </p:txBody>
          </p:sp>
        </p:grpSp>
      </p:grpSp>
      <p:sp>
        <p:nvSpPr>
          <p:cNvPr id="46083" name="TextBox 46"/>
          <p:cNvSpPr txBox="1">
            <a:spLocks noChangeArrowheads="1"/>
          </p:cNvSpPr>
          <p:nvPr/>
        </p:nvSpPr>
        <p:spPr bwMode="auto">
          <a:xfrm>
            <a:off x="152400" y="0"/>
            <a:ext cx="876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a:t>Census tracks in California by cancer risk from toxins in the air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BP Oil Spill</a:t>
            </a:r>
          </a:p>
        </p:txBody>
      </p:sp>
      <p:pic>
        <p:nvPicPr>
          <p:cNvPr id="471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1743075"/>
            <a:ext cx="5900737" cy="438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 y="3416300"/>
            <a:ext cx="4638675" cy="3136900"/>
          </a:xfrm>
        </p:spPr>
        <p:txBody>
          <a:bodyPr rtlCol="0">
            <a:normAutofit fontScale="85000" lnSpcReduction="10000"/>
          </a:bodyPr>
          <a:lstStyle/>
          <a:p>
            <a:pPr marL="0" indent="0" fontAlgn="auto">
              <a:spcAft>
                <a:spcPts val="0"/>
              </a:spcAft>
              <a:buFontTx/>
              <a:buNone/>
              <a:defRPr/>
            </a:pPr>
            <a:r>
              <a:rPr lang="en-US" dirty="0">
                <a:latin typeface="Calibri" pitchFamily="34" charset="0"/>
              </a:rPr>
              <a:t>This map shows the location of the landfills, the amount of waste (which includes “oily solids,” waste from the cleanup, and so on) sent there, and the percentage of people living within a 1-mile radius that are People of Color.</a:t>
            </a:r>
          </a:p>
        </p:txBody>
      </p:sp>
      <p:pic>
        <p:nvPicPr>
          <p:cNvPr id="4813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813"/>
            <a:ext cx="4410075"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4"/>
          <p:cNvSpPr txBox="1">
            <a:spLocks noChangeArrowheads="1"/>
          </p:cNvSpPr>
          <p:nvPr/>
        </p:nvSpPr>
        <p:spPr bwMode="auto">
          <a:xfrm>
            <a:off x="304800" y="228600"/>
            <a:ext cx="4191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Calibri" panose="020F0502020204030204" pitchFamily="34" charset="0"/>
              </a:rPr>
              <a:t>% Minority (“people of color”) for each state (as of 2008), just to provide some context:</a:t>
            </a:r>
          </a:p>
          <a:p>
            <a:pPr lvl="1" eaLnBrk="1" hangingPunct="1"/>
            <a:r>
              <a:rPr lang="en-US" altLang="en-US">
                <a:latin typeface="Calibri" panose="020F0502020204030204" pitchFamily="34" charset="0"/>
              </a:rPr>
              <a:t>LA: 38.1%</a:t>
            </a:r>
          </a:p>
          <a:p>
            <a:pPr lvl="1" eaLnBrk="1" hangingPunct="1"/>
            <a:r>
              <a:rPr lang="en-US" altLang="en-US">
                <a:latin typeface="Calibri" panose="020F0502020204030204" pitchFamily="34" charset="0"/>
              </a:rPr>
              <a:t>MS: 41.3%</a:t>
            </a:r>
          </a:p>
          <a:p>
            <a:pPr lvl="1" eaLnBrk="1" hangingPunct="1"/>
            <a:r>
              <a:rPr lang="en-US" altLang="en-US">
                <a:latin typeface="Calibri" panose="020F0502020204030204" pitchFamily="34" charset="0"/>
              </a:rPr>
              <a:t>AL: 31.6%</a:t>
            </a:r>
          </a:p>
          <a:p>
            <a:pPr lvl="1" eaLnBrk="1" hangingPunct="1"/>
            <a:r>
              <a:rPr lang="en-US" altLang="en-US">
                <a:latin typeface="Calibri" panose="020F0502020204030204" pitchFamily="34" charset="0"/>
              </a:rPr>
              <a:t>FL: 39.7%</a:t>
            </a:r>
          </a:p>
          <a:p>
            <a:pPr eaLnBrk="1" hangingPunct="1"/>
            <a:endParaRPr lang="en-US" altLang="en-US">
              <a:latin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1BF3F"/>
        </a:solidFill>
        <a:effectLst/>
      </p:bgPr>
    </p:bg>
    <p:spTree>
      <p:nvGrpSpPr>
        <p:cNvPr id="1" name=""/>
        <p:cNvGrpSpPr/>
        <p:nvPr/>
      </p:nvGrpSpPr>
      <p:grpSpPr>
        <a:xfrm>
          <a:off x="0" y="0"/>
          <a:ext cx="0" cy="0"/>
          <a:chOff x="0" y="0"/>
          <a:chExt cx="0" cy="0"/>
        </a:xfrm>
      </p:grpSpPr>
      <p:sp>
        <p:nvSpPr>
          <p:cNvPr id="2" name="TextBox 1"/>
          <p:cNvSpPr txBox="1"/>
          <p:nvPr/>
        </p:nvSpPr>
        <p:spPr>
          <a:xfrm>
            <a:off x="685800" y="1752600"/>
            <a:ext cx="7772400" cy="1724025"/>
          </a:xfrm>
          <a:prstGeom prst="rect">
            <a:avLst/>
          </a:prstGeom>
          <a:solidFill>
            <a:srgbClr val="005843"/>
          </a:solidFill>
          <a:ln w="50800">
            <a:solidFill>
              <a:schemeClr val="tx1"/>
            </a:solidFill>
          </a:ln>
        </p:spPr>
        <p:txBody>
          <a:bodyPr lIns="182880" tIns="182880" rIns="182880" bIns="182880">
            <a:spAutoFit/>
          </a:bodyPr>
          <a:lstStyle/>
          <a:p>
            <a:pPr algn="ctr">
              <a:defRPr/>
            </a:pPr>
            <a:r>
              <a:rPr lang="en-US" sz="4400" b="1" dirty="0">
                <a:solidFill>
                  <a:srgbClr val="FFFFFF"/>
                </a:solidFill>
                <a:effectLst>
                  <a:outerShdw blurRad="38100" dist="38100" dir="2700000" algn="tl">
                    <a:srgbClr val="000000">
                      <a:alpha val="43137"/>
                    </a:srgbClr>
                  </a:outerShdw>
                </a:effectLst>
              </a:rPr>
              <a:t>Negative externalities of profit-maximizing firms</a:t>
            </a:r>
            <a:endParaRPr lang="en-US" sz="3600" b="1" dirty="0">
              <a:solidFill>
                <a:srgbClr val="FFFFFF"/>
              </a:solidFill>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38250" y="625475"/>
            <a:ext cx="7219950" cy="5443538"/>
            <a:chOff x="1238250" y="933450"/>
            <a:chExt cx="7219950" cy="5443538"/>
          </a:xfrm>
        </p:grpSpPr>
        <p:sp>
          <p:nvSpPr>
            <p:cNvPr id="25603" name="TextBox 7"/>
            <p:cNvSpPr txBox="1">
              <a:spLocks noChangeArrowheads="1"/>
            </p:cNvSpPr>
            <p:nvPr/>
          </p:nvSpPr>
          <p:spPr bwMode="auto">
            <a:xfrm>
              <a:off x="5334000" y="56388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latin typeface="Arial" panose="020B0604020202020204" pitchFamily="34" charset="0"/>
                  <a:cs typeface="Arial" panose="020B0604020202020204" pitchFamily="34" charset="0"/>
                </a:rPr>
                <a:t>forecast</a:t>
              </a:r>
              <a:endParaRPr lang="en-US" altLang="en-US" i="1"/>
            </a:p>
          </p:txBody>
        </p:sp>
        <p:sp>
          <p:nvSpPr>
            <p:cNvPr id="25604" name="TextBox 9"/>
            <p:cNvSpPr txBox="1">
              <a:spLocks noChangeArrowheads="1"/>
            </p:cNvSpPr>
            <p:nvPr/>
          </p:nvSpPr>
          <p:spPr bwMode="auto">
            <a:xfrm>
              <a:off x="4038600" y="5638800"/>
              <a:ext cx="1143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latin typeface="Arial" panose="020B0604020202020204" pitchFamily="34" charset="0"/>
                  <a:cs typeface="Arial" panose="020B0604020202020204" pitchFamily="34" charset="0"/>
                </a:rPr>
                <a:t>actual</a:t>
              </a:r>
            </a:p>
            <a:p>
              <a:pPr eaLnBrk="1" hangingPunct="1"/>
              <a:r>
                <a:rPr lang="en-US" altLang="en-US" sz="1800" i="1">
                  <a:latin typeface="Arial" panose="020B0604020202020204" pitchFamily="34" charset="0"/>
                  <a:cs typeface="Arial" panose="020B0604020202020204" pitchFamily="34" charset="0"/>
                </a:rPr>
                <a:t>(to 2007)</a:t>
              </a:r>
              <a:endParaRPr lang="en-US" altLang="en-US" sz="1800" i="1"/>
            </a:p>
          </p:txBody>
        </p:sp>
        <p:grpSp>
          <p:nvGrpSpPr>
            <p:cNvPr id="2" name="Group 1"/>
            <p:cNvGrpSpPr/>
            <p:nvPr/>
          </p:nvGrpSpPr>
          <p:grpSpPr>
            <a:xfrm>
              <a:off x="1238250" y="933450"/>
              <a:ext cx="7219950" cy="5238750"/>
              <a:chOff x="1238250" y="933450"/>
              <a:chExt cx="7219950" cy="523875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l="2319" t="1840"/>
              <a:stretch>
                <a:fillRect/>
              </a:stretch>
            </p:blipFill>
            <p:spPr bwMode="auto">
              <a:xfrm>
                <a:off x="1238250" y="933450"/>
                <a:ext cx="7219950" cy="482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p:nvPr/>
            </p:nvCxnSpPr>
            <p:spPr>
              <a:xfrm>
                <a:off x="5257800" y="1371600"/>
                <a:ext cx="0" cy="4800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9E7D"/>
        </a:solidFill>
        <a:effectLst/>
      </p:bgPr>
    </p:bg>
    <p:spTree>
      <p:nvGrpSpPr>
        <p:cNvPr id="1" name=""/>
        <p:cNvGrpSpPr/>
        <p:nvPr/>
      </p:nvGrpSpPr>
      <p:grpSpPr>
        <a:xfrm>
          <a:off x="0" y="0"/>
          <a:ext cx="0" cy="0"/>
          <a:chOff x="0" y="0"/>
          <a:chExt cx="0" cy="0"/>
        </a:xfrm>
      </p:grpSpPr>
      <p:sp>
        <p:nvSpPr>
          <p:cNvPr id="2" name="TextBox 1"/>
          <p:cNvSpPr txBox="1"/>
          <p:nvPr/>
        </p:nvSpPr>
        <p:spPr>
          <a:xfrm>
            <a:off x="533400" y="685800"/>
            <a:ext cx="8001000" cy="4740275"/>
          </a:xfrm>
          <a:prstGeom prst="rect">
            <a:avLst/>
          </a:prstGeom>
          <a:solidFill>
            <a:srgbClr val="580000"/>
          </a:solidFill>
          <a:ln w="50800">
            <a:solidFill>
              <a:schemeClr val="tx1"/>
            </a:solidFill>
          </a:ln>
        </p:spPr>
        <p:txBody>
          <a:bodyPr lIns="274320" tIns="365760" rIns="274320" bIns="365760">
            <a:spAutoFit/>
          </a:bodyPr>
          <a:lstStyle/>
          <a:p>
            <a:pPr algn="ctr">
              <a:defRPr/>
            </a:pPr>
            <a:r>
              <a:rPr lang="en-US" sz="3600" b="1" dirty="0">
                <a:solidFill>
                  <a:schemeClr val="bg1"/>
                </a:solidFill>
                <a:effectLst>
                  <a:outerShdw blurRad="38100" dist="38100" dir="2700000" algn="tl">
                    <a:srgbClr val="000000">
                      <a:alpha val="43137"/>
                    </a:srgbClr>
                  </a:outerShdw>
                </a:effectLst>
              </a:rPr>
              <a:t>CENTRAL PROPOSITION:</a:t>
            </a:r>
          </a:p>
          <a:p>
            <a:pPr>
              <a:defRPr/>
            </a:pPr>
            <a:endParaRPr lang="en-US" sz="3600" b="1" dirty="0">
              <a:solidFill>
                <a:schemeClr val="bg1"/>
              </a:solidFill>
              <a:effectLst>
                <a:outerShdw blurRad="38100" dist="38100" dir="2700000" algn="tl">
                  <a:srgbClr val="000000">
                    <a:alpha val="43137"/>
                  </a:srgbClr>
                </a:outerShdw>
              </a:effectLst>
            </a:endParaRPr>
          </a:p>
          <a:p>
            <a:pPr>
              <a:defRPr/>
            </a:pPr>
            <a:r>
              <a:rPr lang="en-US" sz="3600" b="1" dirty="0">
                <a:solidFill>
                  <a:schemeClr val="bg1"/>
                </a:solidFill>
                <a:effectLst>
                  <a:outerShdw blurRad="38100" dist="38100" dir="2700000" algn="tl">
                    <a:srgbClr val="000000">
                      <a:alpha val="43137"/>
                    </a:srgbClr>
                  </a:outerShdw>
                </a:effectLst>
              </a:rPr>
              <a:t>For capitalist firms pollution is not just an “accident”:  In general, the most profitable economic strategies will be the most polluting </a:t>
            </a:r>
            <a:r>
              <a:rPr lang="en-US" sz="3600" b="1" i="1" dirty="0">
                <a:solidFill>
                  <a:schemeClr val="bg1"/>
                </a:solidFill>
                <a:effectLst>
                  <a:outerShdw blurRad="38100" dist="38100" dir="2700000" algn="tl">
                    <a:srgbClr val="000000">
                      <a:alpha val="43137"/>
                    </a:srgbClr>
                  </a:outerShdw>
                </a:effectLst>
              </a:rPr>
              <a:t>because they successfully displace costs on others</a:t>
            </a:r>
            <a:r>
              <a:rPr lang="en-US" sz="4400" b="1" i="1" dirty="0">
                <a:solidFill>
                  <a:schemeClr val="bg1"/>
                </a:solidFill>
                <a:effectLst>
                  <a:outerShdw blurRad="38100" dist="38100" dir="2700000" algn="tl">
                    <a:srgbClr val="000000">
                      <a:alpha val="43137"/>
                    </a:srgbClr>
                  </a:outerShdw>
                </a:effectLst>
              </a:rPr>
              <a:t>. </a:t>
            </a:r>
            <a:endParaRPr lang="en-US" sz="36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F573F"/>
        </a:solidFill>
        <a:effectLst/>
      </p:bgPr>
    </p:bg>
    <p:spTree>
      <p:nvGrpSpPr>
        <p:cNvPr id="1" name=""/>
        <p:cNvGrpSpPr/>
        <p:nvPr/>
      </p:nvGrpSpPr>
      <p:grpSpPr>
        <a:xfrm>
          <a:off x="0" y="0"/>
          <a:ext cx="0" cy="0"/>
          <a:chOff x="0" y="0"/>
          <a:chExt cx="0" cy="0"/>
        </a:xfrm>
      </p:grpSpPr>
      <p:sp>
        <p:nvSpPr>
          <p:cNvPr id="2" name="TextBox 1"/>
          <p:cNvSpPr txBox="1"/>
          <p:nvPr/>
        </p:nvSpPr>
        <p:spPr>
          <a:xfrm>
            <a:off x="228600" y="1828800"/>
            <a:ext cx="8305800" cy="1815882"/>
          </a:xfrm>
          <a:prstGeom prst="rect">
            <a:avLst/>
          </a:prstGeom>
          <a:noFill/>
        </p:spPr>
        <p:txBody>
          <a:bodyPr wrap="square" rtlCol="0">
            <a:spAutoFit/>
          </a:bodyPr>
          <a:lstStyle/>
          <a:p>
            <a:pPr algn="ctr"/>
            <a:r>
              <a:rPr lang="en-US" sz="4000" b="1" dirty="0">
                <a:solidFill>
                  <a:schemeClr val="bg2">
                    <a:lumMod val="20000"/>
                    <a:lumOff val="80000"/>
                  </a:schemeClr>
                </a:solidFill>
              </a:rPr>
              <a:t>Love Canal Story</a:t>
            </a:r>
          </a:p>
          <a:p>
            <a:endParaRPr lang="en-US" dirty="0">
              <a:solidFill>
                <a:schemeClr val="bg2">
                  <a:lumMod val="20000"/>
                  <a:lumOff val="80000"/>
                </a:schemeClr>
              </a:solidFill>
              <a:hlinkClick r:id="rId2"/>
            </a:endParaRPr>
          </a:p>
          <a:p>
            <a:r>
              <a:rPr lang="en-US" dirty="0">
                <a:solidFill>
                  <a:schemeClr val="bg2">
                    <a:lumMod val="20000"/>
                    <a:lumOff val="80000"/>
                  </a:schemeClr>
                </a:solidFill>
              </a:rPr>
              <a:t>10 minutes: </a:t>
            </a:r>
            <a:r>
              <a:rPr lang="en-US" dirty="0">
                <a:solidFill>
                  <a:schemeClr val="bg2">
                    <a:lumMod val="20000"/>
                    <a:lumOff val="80000"/>
                  </a:schemeClr>
                </a:solidFill>
                <a:hlinkClick r:id="rId2"/>
              </a:rPr>
              <a:t>https://www.youtube.com/watch?v=PrzqFPego4A</a:t>
            </a:r>
            <a:r>
              <a:rPr lang="en-US" dirty="0">
                <a:solidFill>
                  <a:schemeClr val="bg2">
                    <a:lumMod val="20000"/>
                    <a:lumOff val="80000"/>
                  </a:schemeClr>
                </a:solidFill>
              </a:rPr>
              <a:t>     </a:t>
            </a:r>
          </a:p>
          <a:p>
            <a:r>
              <a:rPr lang="en-US" dirty="0">
                <a:solidFill>
                  <a:schemeClr val="bg2">
                    <a:lumMod val="20000"/>
                    <a:lumOff val="80000"/>
                  </a:schemeClr>
                </a:solidFill>
              </a:rPr>
              <a:t>22 minutes:  </a:t>
            </a:r>
            <a:r>
              <a:rPr lang="en-US" dirty="0">
                <a:solidFill>
                  <a:schemeClr val="bg2">
                    <a:lumMod val="20000"/>
                    <a:lumOff val="80000"/>
                  </a:schemeClr>
                </a:solidFill>
                <a:hlinkClick r:id="rId3"/>
              </a:rPr>
              <a:t>https://www.youtube.com/watch?v=VrWtd1P-NoU</a:t>
            </a:r>
            <a:endParaRPr lang="en-US" dirty="0">
              <a:solidFill>
                <a:schemeClr val="bg2">
                  <a:lumMod val="20000"/>
                  <a:lumOff val="80000"/>
                </a:schemeClr>
              </a:solidFill>
            </a:endParaRPr>
          </a:p>
        </p:txBody>
      </p:sp>
    </p:spTree>
    <p:extLst>
      <p:ext uri="{BB962C8B-B14F-4D97-AF65-F5344CB8AC3E}">
        <p14:creationId xmlns:p14="http://schemas.microsoft.com/office/powerpoint/2010/main" val="2676429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228B"/>
        </a:solidFill>
        <a:effectLst/>
      </p:bgPr>
    </p:bg>
    <p:spTree>
      <p:nvGrpSpPr>
        <p:cNvPr id="1" name=""/>
        <p:cNvGrpSpPr/>
        <p:nvPr/>
      </p:nvGrpSpPr>
      <p:grpSpPr>
        <a:xfrm>
          <a:off x="0" y="0"/>
          <a:ext cx="0" cy="0"/>
          <a:chOff x="0" y="0"/>
          <a:chExt cx="0" cy="0"/>
        </a:xfrm>
      </p:grpSpPr>
      <p:sp>
        <p:nvSpPr>
          <p:cNvPr id="2" name="TextBox 1"/>
          <p:cNvSpPr txBox="1"/>
          <p:nvPr/>
        </p:nvSpPr>
        <p:spPr>
          <a:xfrm>
            <a:off x="517525" y="1219200"/>
            <a:ext cx="8126413" cy="2492375"/>
          </a:xfrm>
          <a:prstGeom prst="rect">
            <a:avLst/>
          </a:prstGeom>
          <a:solidFill>
            <a:schemeClr val="tx1">
              <a:lumMod val="85000"/>
              <a:lumOff val="15000"/>
            </a:schemeClr>
          </a:solidFill>
          <a:ln w="41275">
            <a:solidFill>
              <a:schemeClr val="bg1"/>
            </a:solidFill>
          </a:ln>
        </p:spPr>
        <p:txBody>
          <a:bodyPr lIns="182880" tIns="365760" rIns="182880" bIns="457200">
            <a:spAutoFit/>
          </a:bodyPr>
          <a:lstStyle/>
          <a:p>
            <a:pPr marL="798513" indent="-798513" algn="ctr">
              <a:spcAft>
                <a:spcPts val="1200"/>
              </a:spcAft>
              <a:defRPr/>
            </a:pPr>
            <a:endParaRPr lang="en-US" b="1" dirty="0">
              <a:solidFill>
                <a:srgbClr val="FFFFFF"/>
              </a:solidFill>
              <a:effectLst>
                <a:outerShdw blurRad="38100" dist="38100" dir="2700000" algn="tl">
                  <a:srgbClr val="000000">
                    <a:alpha val="43137"/>
                  </a:srgbClr>
                </a:outerShdw>
              </a:effectLst>
            </a:endParaRPr>
          </a:p>
          <a:p>
            <a:pPr marL="798513" indent="-798513" algn="ctr">
              <a:spcAft>
                <a:spcPts val="1200"/>
              </a:spcAft>
              <a:buFontTx/>
              <a:buAutoNum type="romanUcPeriod" startAt="3"/>
              <a:defRPr/>
            </a:pPr>
            <a:r>
              <a:rPr lang="en-US" sz="3200" b="1" dirty="0">
                <a:solidFill>
                  <a:srgbClr val="FFFFFF"/>
                </a:solidFill>
                <a:effectLst>
                  <a:outerShdw blurRad="38100" dist="38100" dir="2700000" algn="tl">
                    <a:srgbClr val="000000">
                      <a:alpha val="43137"/>
                    </a:srgbClr>
                  </a:outerShdw>
                </a:effectLst>
              </a:rPr>
              <a:t>Strategies of powerful actors</a:t>
            </a:r>
          </a:p>
          <a:p>
            <a:pPr algn="ctr">
              <a:spcAft>
                <a:spcPts val="1200"/>
              </a:spcAft>
              <a:defRPr/>
            </a:pPr>
            <a:endParaRPr lang="en-US" sz="3200" b="1" dirty="0">
              <a:solidFill>
                <a:srgbClr val="FFFFFF"/>
              </a:solidFill>
              <a:effectLst>
                <a:outerShdw blurRad="38100" dist="38100" dir="2700000" algn="tl">
                  <a:srgbClr val="000000">
                    <a:alpha val="43137"/>
                  </a:srgbClr>
                </a:outerShdw>
              </a:effectLst>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1524000" y="1293813"/>
            <a:ext cx="7086600" cy="3784600"/>
          </a:xfrm>
          <a:prstGeom prst="rect">
            <a:avLst/>
          </a:prstGeom>
          <a:solidFill>
            <a:schemeClr val="bg1"/>
          </a:solidFill>
          <a:ln w="38100">
            <a:solidFill>
              <a:schemeClr val="tx1"/>
            </a:solidFill>
            <a:miter lim="800000"/>
            <a:headEnd/>
            <a:tailEnd/>
          </a:ln>
        </p:spPr>
        <p:txBody>
          <a:bodyPr anchor="ctr">
            <a:spAutoFit/>
          </a:bodyPr>
          <a:lstStyle>
            <a:lvl1pPr eaLnBrk="0" hangingPunct="0">
              <a:tabLst>
                <a:tab pos="0" algn="l"/>
                <a:tab pos="274638" algn="l"/>
                <a:tab pos="457200" algn="l"/>
                <a:tab pos="914400" algn="l"/>
                <a:tab pos="1371600" algn="l"/>
                <a:tab pos="1828800" algn="l"/>
                <a:tab pos="2743200" algn="l"/>
                <a:tab pos="3657600" algn="l"/>
                <a:tab pos="4572000" algn="l"/>
                <a:tab pos="5486400" algn="l"/>
                <a:tab pos="5943600" algn="l"/>
              </a:tabLst>
              <a:defRPr sz="2400">
                <a:solidFill>
                  <a:schemeClr val="tx1"/>
                </a:solidFill>
                <a:latin typeface="Times New Roman" panose="02020603050405020304" pitchFamily="18" charset="0"/>
              </a:defRPr>
            </a:lvl1pPr>
            <a:lvl2pPr marL="742950" indent="-285750" eaLnBrk="0" hangingPunct="0">
              <a:tabLst>
                <a:tab pos="0" algn="l"/>
                <a:tab pos="274638" algn="l"/>
                <a:tab pos="457200" algn="l"/>
                <a:tab pos="914400" algn="l"/>
                <a:tab pos="1371600" algn="l"/>
                <a:tab pos="1828800" algn="l"/>
                <a:tab pos="2743200" algn="l"/>
                <a:tab pos="3657600" algn="l"/>
                <a:tab pos="4572000" algn="l"/>
                <a:tab pos="5486400" algn="l"/>
                <a:tab pos="5943600" algn="l"/>
              </a:tabLst>
              <a:defRPr sz="2400">
                <a:solidFill>
                  <a:schemeClr val="tx1"/>
                </a:solidFill>
                <a:latin typeface="Times New Roman" panose="02020603050405020304" pitchFamily="18" charset="0"/>
              </a:defRPr>
            </a:lvl2pPr>
            <a:lvl3pPr marL="1143000" indent="-228600" eaLnBrk="0" hangingPunct="0">
              <a:tabLst>
                <a:tab pos="0" algn="l"/>
                <a:tab pos="274638" algn="l"/>
                <a:tab pos="457200" algn="l"/>
                <a:tab pos="914400" algn="l"/>
                <a:tab pos="1371600" algn="l"/>
                <a:tab pos="1828800" algn="l"/>
                <a:tab pos="2743200" algn="l"/>
                <a:tab pos="3657600" algn="l"/>
                <a:tab pos="4572000" algn="l"/>
                <a:tab pos="5486400" algn="l"/>
                <a:tab pos="5943600" algn="l"/>
              </a:tabLst>
              <a:defRPr sz="2400">
                <a:solidFill>
                  <a:schemeClr val="tx1"/>
                </a:solidFill>
                <a:latin typeface="Times New Roman" panose="02020603050405020304" pitchFamily="18" charset="0"/>
              </a:defRPr>
            </a:lvl3pPr>
            <a:lvl4pPr eaLnBrk="0" hangingPunct="0">
              <a:tabLst>
                <a:tab pos="0" algn="l"/>
                <a:tab pos="274638" algn="l"/>
                <a:tab pos="457200" algn="l"/>
                <a:tab pos="914400" algn="l"/>
                <a:tab pos="1371600" algn="l"/>
                <a:tab pos="1828800" algn="l"/>
                <a:tab pos="2743200" algn="l"/>
                <a:tab pos="3657600" algn="l"/>
                <a:tab pos="4572000" algn="l"/>
                <a:tab pos="5486400" algn="l"/>
                <a:tab pos="5943600" algn="l"/>
              </a:tabLst>
              <a:defRPr sz="2400">
                <a:solidFill>
                  <a:schemeClr val="tx1"/>
                </a:solidFill>
                <a:latin typeface="Times New Roman" panose="02020603050405020304" pitchFamily="18" charset="0"/>
              </a:defRPr>
            </a:lvl4pPr>
            <a:lvl5pPr marL="2057400" indent="-228600" eaLnBrk="0" hangingPunct="0">
              <a:tabLst>
                <a:tab pos="0" algn="l"/>
                <a:tab pos="274638" algn="l"/>
                <a:tab pos="457200" algn="l"/>
                <a:tab pos="914400" algn="l"/>
                <a:tab pos="1371600" algn="l"/>
                <a:tab pos="1828800" algn="l"/>
                <a:tab pos="2743200" algn="l"/>
                <a:tab pos="3657600" algn="l"/>
                <a:tab pos="4572000" algn="l"/>
                <a:tab pos="5486400" algn="l"/>
                <a:tab pos="59436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274638" algn="l"/>
                <a:tab pos="457200" algn="l"/>
                <a:tab pos="914400" algn="l"/>
                <a:tab pos="1371600" algn="l"/>
                <a:tab pos="1828800" algn="l"/>
                <a:tab pos="2743200" algn="l"/>
                <a:tab pos="3657600" algn="l"/>
                <a:tab pos="4572000" algn="l"/>
                <a:tab pos="5486400" algn="l"/>
                <a:tab pos="59436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274638" algn="l"/>
                <a:tab pos="457200" algn="l"/>
                <a:tab pos="914400" algn="l"/>
                <a:tab pos="1371600" algn="l"/>
                <a:tab pos="1828800" algn="l"/>
                <a:tab pos="2743200" algn="l"/>
                <a:tab pos="3657600" algn="l"/>
                <a:tab pos="4572000" algn="l"/>
                <a:tab pos="5486400" algn="l"/>
                <a:tab pos="59436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274638" algn="l"/>
                <a:tab pos="457200" algn="l"/>
                <a:tab pos="914400" algn="l"/>
                <a:tab pos="1371600" algn="l"/>
                <a:tab pos="1828800" algn="l"/>
                <a:tab pos="2743200" algn="l"/>
                <a:tab pos="3657600" algn="l"/>
                <a:tab pos="4572000" algn="l"/>
                <a:tab pos="5486400" algn="l"/>
                <a:tab pos="59436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274638" algn="l"/>
                <a:tab pos="457200" algn="l"/>
                <a:tab pos="914400" algn="l"/>
                <a:tab pos="1371600" algn="l"/>
                <a:tab pos="1828800" algn="l"/>
                <a:tab pos="2743200" algn="l"/>
                <a:tab pos="3657600" algn="l"/>
                <a:tab pos="4572000" algn="l"/>
                <a:tab pos="5486400" algn="l"/>
                <a:tab pos="5943600" algn="l"/>
              </a:tabLst>
              <a:defRPr sz="2400">
                <a:solidFill>
                  <a:schemeClr val="tx1"/>
                </a:solidFill>
                <a:latin typeface="Times New Roman" panose="02020603050405020304" pitchFamily="18" charset="0"/>
              </a:defRPr>
            </a:lvl9pPr>
          </a:lstStyle>
          <a:p>
            <a:pPr algn="ctr" eaLnBrk="1" hangingPunct="1"/>
            <a:endParaRPr lang="en-US" altLang="en-US" b="1"/>
          </a:p>
          <a:p>
            <a:pPr algn="ctr" eaLnBrk="1" hangingPunct="1"/>
            <a:r>
              <a:rPr lang="en-US" altLang="en-US" b="1"/>
              <a:t>Total subsidies for energy from the U.S. government 1950-2006 = over $700 billion </a:t>
            </a:r>
          </a:p>
          <a:p>
            <a:pPr eaLnBrk="1" hangingPunct="1"/>
            <a:endParaRPr lang="en-US" altLang="en-US"/>
          </a:p>
          <a:p>
            <a:pPr lvl="3" eaLnBrk="1" hangingPunct="1">
              <a:buFontTx/>
              <a:buChar char="•"/>
            </a:pPr>
            <a:r>
              <a:rPr lang="en-US" altLang="en-US"/>
              <a:t> 50% for oil &amp; natural gas</a:t>
            </a:r>
          </a:p>
          <a:p>
            <a:pPr lvl="3" eaLnBrk="1" hangingPunct="1">
              <a:buFontTx/>
              <a:buChar char="•"/>
            </a:pPr>
            <a:r>
              <a:rPr lang="en-US" altLang="en-US"/>
              <a:t> 13% for coal</a:t>
            </a:r>
          </a:p>
          <a:p>
            <a:pPr lvl="3" eaLnBrk="1" hangingPunct="1">
              <a:buFontTx/>
              <a:buChar char="•"/>
            </a:pPr>
            <a:r>
              <a:rPr lang="en-US" altLang="en-US"/>
              <a:t> 11% for hydroelectric</a:t>
            </a:r>
          </a:p>
          <a:p>
            <a:pPr lvl="3" eaLnBrk="1" hangingPunct="1">
              <a:buFontTx/>
              <a:buChar char="•"/>
            </a:pPr>
            <a:r>
              <a:rPr lang="en-US" altLang="en-US"/>
              <a:t>  9% for nuclear </a:t>
            </a:r>
          </a:p>
          <a:p>
            <a:pPr lvl="3" eaLnBrk="1" hangingPunct="1">
              <a:buFontTx/>
              <a:buChar char="•"/>
            </a:pPr>
            <a:r>
              <a:rPr lang="en-US" altLang="en-US"/>
              <a:t>  6% for wind and solar</a:t>
            </a:r>
          </a:p>
          <a:p>
            <a:pPr lvl="3" eaLnBrk="1" hangingPunct="1">
              <a:buFontTx/>
              <a:buChar char="•"/>
            </a:pPr>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FF"/>
            </a:gs>
            <a:gs pos="67999">
              <a:srgbClr val="0000FF"/>
            </a:gs>
            <a:gs pos="100000">
              <a:srgbClr val="191966"/>
            </a:gs>
          </a:gsLst>
          <a:lin ang="16200000" scaled="1"/>
        </a:gradFill>
        <a:effectLst/>
      </p:bgPr>
    </p:bg>
    <p:spTree>
      <p:nvGrpSpPr>
        <p:cNvPr id="1" name=""/>
        <p:cNvGrpSpPr/>
        <p:nvPr/>
      </p:nvGrpSpPr>
      <p:grpSpPr>
        <a:xfrm>
          <a:off x="0" y="0"/>
          <a:ext cx="0" cy="0"/>
          <a:chOff x="0" y="0"/>
          <a:chExt cx="0" cy="0"/>
        </a:xfrm>
      </p:grpSpPr>
      <p:graphicFrame>
        <p:nvGraphicFramePr>
          <p:cNvPr id="53250" name="Chart 1"/>
          <p:cNvGraphicFramePr>
            <a:graphicFrameLocks/>
          </p:cNvGraphicFramePr>
          <p:nvPr/>
        </p:nvGraphicFramePr>
        <p:xfrm>
          <a:off x="1092200" y="254000"/>
          <a:ext cx="7035800" cy="6502400"/>
        </p:xfrm>
        <a:graphic>
          <a:graphicData uri="http://schemas.openxmlformats.org/presentationml/2006/ole">
            <mc:AlternateContent xmlns:mc="http://schemas.openxmlformats.org/markup-compatibility/2006">
              <mc:Choice xmlns:v="urn:schemas-microsoft-com:vml" Requires="v">
                <p:oleObj spid="_x0000_s53257" r:id="rId3" imgW="7035394" imgH="6498899" progId="Excel.Chart.8">
                  <p:embed/>
                </p:oleObj>
              </mc:Choice>
              <mc:Fallback>
                <p:oleObj r:id="rId3" imgW="7035394" imgH="6498899" progId="Excel.Chart.8">
                  <p:embed/>
                  <p:pic>
                    <p:nvPicPr>
                      <p:cNvPr id="0"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254000"/>
                        <a:ext cx="70358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2228B"/>
        </a:solidFill>
        <a:effectLst/>
      </p:bgPr>
    </p:bg>
    <p:spTree>
      <p:nvGrpSpPr>
        <p:cNvPr id="1" name=""/>
        <p:cNvGrpSpPr/>
        <p:nvPr/>
      </p:nvGrpSpPr>
      <p:grpSpPr>
        <a:xfrm>
          <a:off x="0" y="0"/>
          <a:ext cx="0" cy="0"/>
          <a:chOff x="0" y="0"/>
          <a:chExt cx="0" cy="0"/>
        </a:xfrm>
      </p:grpSpPr>
      <p:sp>
        <p:nvSpPr>
          <p:cNvPr id="2" name="TextBox 1"/>
          <p:cNvSpPr txBox="1"/>
          <p:nvPr/>
        </p:nvSpPr>
        <p:spPr>
          <a:xfrm>
            <a:off x="533400" y="1219200"/>
            <a:ext cx="8126413" cy="2616200"/>
          </a:xfrm>
          <a:prstGeom prst="rect">
            <a:avLst/>
          </a:prstGeom>
          <a:solidFill>
            <a:schemeClr val="tx1">
              <a:lumMod val="85000"/>
              <a:lumOff val="15000"/>
            </a:schemeClr>
          </a:solidFill>
          <a:ln w="41275">
            <a:solidFill>
              <a:schemeClr val="bg1"/>
            </a:solidFill>
          </a:ln>
        </p:spPr>
        <p:txBody>
          <a:bodyPr lIns="182880" tIns="365760" rIns="182880" bIns="457200">
            <a:spAutoFit/>
          </a:bodyPr>
          <a:lstStyle/>
          <a:p>
            <a:pPr algn="ctr">
              <a:spcAft>
                <a:spcPts val="1200"/>
              </a:spcAft>
              <a:defRPr/>
            </a:pPr>
            <a:endParaRPr lang="en-US" sz="3200" b="1" dirty="0">
              <a:solidFill>
                <a:srgbClr val="FFFFFF"/>
              </a:solidFill>
              <a:effectLst>
                <a:outerShdw blurRad="38100" dist="38100" dir="2700000" algn="tl">
                  <a:srgbClr val="000000">
                    <a:alpha val="43137"/>
                  </a:srgbClr>
                </a:outerShdw>
              </a:effectLst>
            </a:endParaRPr>
          </a:p>
          <a:p>
            <a:pPr algn="ctr">
              <a:spcAft>
                <a:spcPts val="1200"/>
              </a:spcAft>
              <a:defRPr/>
            </a:pPr>
            <a:r>
              <a:rPr lang="en-US" sz="3200" b="1" dirty="0">
                <a:solidFill>
                  <a:srgbClr val="FFFFFF"/>
                </a:solidFill>
                <a:effectLst>
                  <a:outerShdw blurRad="38100" dist="38100" dir="2700000" algn="tl">
                    <a:srgbClr val="000000">
                      <a:alpha val="43137"/>
                    </a:srgbClr>
                  </a:outerShdw>
                </a:effectLst>
              </a:rPr>
              <a:t>IV. Consumerism run amok</a:t>
            </a:r>
          </a:p>
          <a:p>
            <a:pPr algn="ctr">
              <a:spcAft>
                <a:spcPts val="1200"/>
              </a:spcAft>
              <a:defRPr/>
            </a:pPr>
            <a:endParaRPr lang="en-US" sz="3200" b="1" dirty="0">
              <a:solidFill>
                <a:srgbClr val="FFFFFF"/>
              </a:solidFill>
              <a:effectLst>
                <a:outerShdw blurRad="38100" dist="38100" dir="2700000" algn="tl">
                  <a:srgbClr val="000000">
                    <a:alpha val="43137"/>
                  </a:srgbClr>
                </a:outerShdw>
              </a:effectLst>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2228B"/>
        </a:solidFill>
        <a:effectLst/>
      </p:bgPr>
    </p:bg>
    <p:spTree>
      <p:nvGrpSpPr>
        <p:cNvPr id="1" name=""/>
        <p:cNvGrpSpPr/>
        <p:nvPr/>
      </p:nvGrpSpPr>
      <p:grpSpPr>
        <a:xfrm>
          <a:off x="0" y="0"/>
          <a:ext cx="0" cy="0"/>
          <a:chOff x="0" y="0"/>
          <a:chExt cx="0" cy="0"/>
        </a:xfrm>
      </p:grpSpPr>
      <p:sp>
        <p:nvSpPr>
          <p:cNvPr id="2" name="TextBox 1"/>
          <p:cNvSpPr txBox="1"/>
          <p:nvPr/>
        </p:nvSpPr>
        <p:spPr>
          <a:xfrm>
            <a:off x="533400" y="1371600"/>
            <a:ext cx="8126413" cy="2492375"/>
          </a:xfrm>
          <a:prstGeom prst="rect">
            <a:avLst/>
          </a:prstGeom>
          <a:solidFill>
            <a:schemeClr val="tx1">
              <a:lumMod val="85000"/>
              <a:lumOff val="15000"/>
            </a:schemeClr>
          </a:solidFill>
          <a:ln w="41275">
            <a:solidFill>
              <a:schemeClr val="bg1"/>
            </a:solidFill>
          </a:ln>
        </p:spPr>
        <p:txBody>
          <a:bodyPr lIns="182880" tIns="365760" rIns="182880" bIns="457200">
            <a:spAutoFit/>
          </a:bodyPr>
          <a:lstStyle/>
          <a:p>
            <a:pPr marL="798513" indent="-798513" algn="ctr">
              <a:spcAft>
                <a:spcPts val="1200"/>
              </a:spcAft>
              <a:defRPr/>
            </a:pPr>
            <a:endParaRPr lang="en-US" b="1" dirty="0">
              <a:solidFill>
                <a:srgbClr val="FFFFFF"/>
              </a:solidFill>
              <a:effectLst>
                <a:outerShdw blurRad="38100" dist="38100" dir="2700000" algn="tl">
                  <a:srgbClr val="000000">
                    <a:alpha val="43137"/>
                  </a:srgbClr>
                </a:outerShdw>
              </a:effectLst>
            </a:endParaRPr>
          </a:p>
          <a:p>
            <a:pPr marL="798513" indent="-798513" algn="ctr">
              <a:spcAft>
                <a:spcPts val="1200"/>
              </a:spcAft>
              <a:defRPr/>
            </a:pPr>
            <a:r>
              <a:rPr lang="en-US" sz="3200" b="1" dirty="0">
                <a:solidFill>
                  <a:srgbClr val="FFFFFF"/>
                </a:solidFill>
                <a:effectLst>
                  <a:outerShdw blurRad="38100" dist="38100" dir="2700000" algn="tl">
                    <a:srgbClr val="000000">
                      <a:alpha val="43137"/>
                    </a:srgbClr>
                  </a:outerShdw>
                </a:effectLst>
              </a:rPr>
              <a:t>V. Free market ideology blocks solutions.</a:t>
            </a:r>
          </a:p>
          <a:p>
            <a:pPr marL="798513" indent="-798513" algn="ctr">
              <a:spcAft>
                <a:spcPts val="1200"/>
              </a:spcAft>
              <a:defRPr/>
            </a:pPr>
            <a:endParaRPr lang="en-US" sz="3200" b="1" dirty="0">
              <a:solidFill>
                <a:srgbClr val="FFFFFF"/>
              </a:solidFill>
              <a:effectLst>
                <a:outerShdw blurRad="38100" dist="38100" dir="2700000" algn="tl">
                  <a:srgbClr val="000000">
                    <a:alpha val="43137"/>
                  </a:srgbClr>
                </a:outerShdw>
              </a:effectLst>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99E7D"/>
        </a:solidFill>
        <a:effectLst/>
      </p:bgPr>
    </p:bg>
    <p:spTree>
      <p:nvGrpSpPr>
        <p:cNvPr id="1" name=""/>
        <p:cNvGrpSpPr/>
        <p:nvPr/>
      </p:nvGrpSpPr>
      <p:grpSpPr>
        <a:xfrm>
          <a:off x="0" y="0"/>
          <a:ext cx="0" cy="0"/>
          <a:chOff x="0" y="0"/>
          <a:chExt cx="0" cy="0"/>
        </a:xfrm>
      </p:grpSpPr>
      <p:sp>
        <p:nvSpPr>
          <p:cNvPr id="2" name="TextBox 1"/>
          <p:cNvSpPr txBox="1"/>
          <p:nvPr/>
        </p:nvSpPr>
        <p:spPr>
          <a:xfrm>
            <a:off x="533400" y="685800"/>
            <a:ext cx="8001000" cy="4001095"/>
          </a:xfrm>
          <a:prstGeom prst="rect">
            <a:avLst/>
          </a:prstGeom>
          <a:solidFill>
            <a:srgbClr val="580000"/>
          </a:solidFill>
          <a:ln w="50800">
            <a:solidFill>
              <a:schemeClr val="tx1"/>
            </a:solidFill>
          </a:ln>
        </p:spPr>
        <p:txBody>
          <a:bodyPr lIns="274320" tIns="365760" rIns="274320" bIns="365760">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36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Key Idea</a:t>
            </a:r>
          </a:p>
          <a:p>
            <a:pPr marL="0" marR="0" lvl="0" indent="0" defTabSz="914400" eaLnBrk="1" fontAlgn="auto" latinLnBrk="0" hangingPunct="1">
              <a:lnSpc>
                <a:spcPct val="100000"/>
              </a:lnSpc>
              <a:spcBef>
                <a:spcPts val="0"/>
              </a:spcBef>
              <a:spcAft>
                <a:spcPts val="1200"/>
              </a:spcAft>
              <a:buClrTx/>
              <a:buSzTx/>
              <a:buFontTx/>
              <a:buNone/>
              <a:tabLst/>
              <a:defRPr/>
            </a:pPr>
            <a:r>
              <a:rPr kumimoji="0" lang="en-US" sz="36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Excessive</a:t>
            </a:r>
            <a:r>
              <a:rPr kumimoji="0" lang="en-US" sz="3600" b="1" i="0" u="none" strike="noStrike" kern="0" cap="none" spc="0" normalizeH="0" noProof="0" dirty="0">
                <a:ln>
                  <a:noFill/>
                </a:ln>
                <a:solidFill>
                  <a:schemeClr val="bg1"/>
                </a:solidFill>
                <a:effectLst>
                  <a:outerShdw blurRad="38100" dist="38100" dir="2700000" algn="tl">
                    <a:srgbClr val="000000">
                      <a:alpha val="43137"/>
                    </a:srgbClr>
                  </a:outerShdw>
                </a:effectLst>
                <a:uLnTx/>
                <a:uFillTx/>
              </a:rPr>
              <a:t> faith in the market prevents robust government intervention to:</a:t>
            </a:r>
          </a:p>
          <a:p>
            <a:pPr lvl="1" fontAlgn="auto">
              <a:spcBef>
                <a:spcPts val="0"/>
              </a:spcBef>
              <a:spcAft>
                <a:spcPts val="0"/>
              </a:spcAft>
              <a:defRPr/>
            </a:pPr>
            <a:r>
              <a:rPr lang="en-US" sz="2800" b="1" kern="0" baseline="0" dirty="0" smtClean="0">
                <a:solidFill>
                  <a:schemeClr val="bg1"/>
                </a:solidFill>
                <a:effectLst>
                  <a:outerShdw blurRad="38100" dist="38100" dir="2700000" algn="tl">
                    <a:srgbClr val="000000">
                      <a:alpha val="43137"/>
                    </a:srgbClr>
                  </a:outerShdw>
                </a:effectLst>
              </a:rPr>
              <a:t>1.</a:t>
            </a:r>
            <a:r>
              <a:rPr lang="en-US" sz="2800" b="1" kern="0" dirty="0" smtClean="0">
                <a:solidFill>
                  <a:schemeClr val="bg1"/>
                </a:solidFill>
                <a:effectLst>
                  <a:outerShdw blurRad="38100" dist="38100" dir="2700000" algn="tl">
                    <a:srgbClr val="000000">
                      <a:alpha val="43137"/>
                    </a:srgbClr>
                  </a:outerShdw>
                </a:effectLst>
              </a:rPr>
              <a:t>  Solve </a:t>
            </a:r>
            <a:r>
              <a:rPr lang="en-US" sz="2800" b="1" kern="0" dirty="0">
                <a:solidFill>
                  <a:schemeClr val="bg1"/>
                </a:solidFill>
                <a:effectLst>
                  <a:outerShdw blurRad="38100" dist="38100" dir="2700000" algn="tl">
                    <a:srgbClr val="000000">
                      <a:alpha val="43137"/>
                    </a:srgbClr>
                  </a:outerShdw>
                </a:effectLst>
              </a:rPr>
              <a:t>environmental free-rider problems</a:t>
            </a:r>
          </a:p>
          <a:p>
            <a:pPr lvl="1" fontAlgn="auto">
              <a:spcBef>
                <a:spcPts val="0"/>
              </a:spcBef>
              <a:spcAft>
                <a:spcPts val="0"/>
              </a:spcAft>
              <a:defRPr/>
            </a:pPr>
            <a:r>
              <a:rPr kumimoji="0" 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rPr>
              <a:t>2.</a:t>
            </a:r>
            <a:r>
              <a:rPr kumimoji="0" lang="en-US" sz="2800" b="1" i="0" u="none" strike="noStrike" kern="0" cap="none" spc="0" normalizeH="0" noProof="0" dirty="0">
                <a:ln>
                  <a:noFill/>
                </a:ln>
                <a:solidFill>
                  <a:schemeClr val="bg1"/>
                </a:solidFill>
                <a:effectLst>
                  <a:outerShdw blurRad="38100" dist="38100" dir="2700000" algn="tl">
                    <a:srgbClr val="000000">
                      <a:alpha val="43137"/>
                    </a:srgbClr>
                  </a:outerShdw>
                </a:effectLst>
                <a:uLnTx/>
                <a:uFillTx/>
              </a:rPr>
              <a:t> </a:t>
            </a:r>
            <a:r>
              <a:rPr kumimoji="0" lang="en-US" sz="2800" b="1" i="0" u="none" strike="noStrike" kern="0" cap="none" spc="0" normalizeH="0" noProof="0" dirty="0" smtClean="0">
                <a:ln>
                  <a:noFill/>
                </a:ln>
                <a:solidFill>
                  <a:schemeClr val="bg1"/>
                </a:solidFill>
                <a:effectLst>
                  <a:outerShdw blurRad="38100" dist="38100" dir="2700000" algn="tl">
                    <a:srgbClr val="000000">
                      <a:alpha val="43137"/>
                    </a:srgbClr>
                  </a:outerShdw>
                </a:effectLst>
                <a:uLnTx/>
                <a:uFillTx/>
              </a:rPr>
              <a:t> Neutralize </a:t>
            </a:r>
            <a:r>
              <a:rPr kumimoji="0" lang="en-US" sz="2800" b="1" i="0" u="none" strike="noStrike" kern="0" cap="none" spc="0" normalizeH="0" noProof="0" dirty="0">
                <a:ln>
                  <a:noFill/>
                </a:ln>
                <a:solidFill>
                  <a:schemeClr val="bg1"/>
                </a:solidFill>
                <a:effectLst>
                  <a:outerShdw blurRad="38100" dist="38100" dir="2700000" algn="tl">
                    <a:srgbClr val="000000">
                      <a:alpha val="43137"/>
                    </a:srgbClr>
                  </a:outerShdw>
                </a:effectLst>
                <a:uLnTx/>
                <a:uFillTx/>
              </a:rPr>
              <a:t>negative externalities</a:t>
            </a:r>
          </a:p>
          <a:p>
            <a:pPr lvl="1" fontAlgn="auto">
              <a:spcBef>
                <a:spcPts val="0"/>
              </a:spcBef>
              <a:spcAft>
                <a:spcPts val="0"/>
              </a:spcAft>
              <a:defRPr/>
            </a:pPr>
            <a:r>
              <a:rPr lang="en-US" sz="2800" b="1" kern="0" baseline="0" dirty="0">
                <a:solidFill>
                  <a:schemeClr val="bg1"/>
                </a:solidFill>
                <a:effectLst>
                  <a:outerShdw blurRad="38100" dist="38100" dir="2700000" algn="tl">
                    <a:srgbClr val="000000">
                      <a:alpha val="43137"/>
                    </a:srgbClr>
                  </a:outerShdw>
                </a:effectLst>
              </a:rPr>
              <a:t>3. </a:t>
            </a:r>
            <a:r>
              <a:rPr lang="en-US" sz="2800" b="1" kern="0" baseline="0" dirty="0" smtClean="0">
                <a:solidFill>
                  <a:schemeClr val="bg1"/>
                </a:solidFill>
                <a:effectLst>
                  <a:outerShdw blurRad="38100" dist="38100" dir="2700000" algn="tl">
                    <a:srgbClr val="000000">
                      <a:alpha val="43137"/>
                    </a:srgbClr>
                  </a:outerShdw>
                </a:effectLst>
              </a:rPr>
              <a:t> Block </a:t>
            </a:r>
            <a:r>
              <a:rPr lang="en-US" sz="2800" b="1" kern="0" baseline="0" dirty="0">
                <a:solidFill>
                  <a:schemeClr val="bg1"/>
                </a:solidFill>
                <a:effectLst>
                  <a:outerShdw blurRad="38100" dist="38100" dir="2700000" algn="tl">
                    <a:srgbClr val="000000">
                      <a:alpha val="43137"/>
                    </a:srgbClr>
                  </a:outerShdw>
                </a:effectLst>
              </a:rPr>
              <a:t>the power of corporate actors</a:t>
            </a:r>
            <a:endParaRPr kumimoji="0" lang="en-US" sz="28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ndParaRPr>
          </a:p>
        </p:txBody>
      </p:sp>
    </p:spTree>
    <p:extLst>
      <p:ext uri="{BB962C8B-B14F-4D97-AF65-F5344CB8AC3E}">
        <p14:creationId xmlns:p14="http://schemas.microsoft.com/office/powerpoint/2010/main" val="3216846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62000" y="1600200"/>
            <a:ext cx="7620000" cy="1323975"/>
          </a:xfrm>
          <a:prstGeom prst="rect">
            <a:avLst/>
          </a:prstGeom>
          <a:solidFill>
            <a:schemeClr val="bg2">
              <a:lumMod val="50000"/>
            </a:schemeClr>
          </a:solidFill>
          <a:ln w="41275">
            <a:solidFill>
              <a:schemeClr val="bg1"/>
            </a:solidFill>
          </a:ln>
        </p:spPr>
        <p:txBody>
          <a:bodyPr lIns="182880" tIns="365760" rIns="182880" bIns="457200">
            <a:spAutoFit/>
          </a:bodyPr>
          <a:lstStyle/>
          <a:p>
            <a:pPr algn="ctr">
              <a:defRPr/>
            </a:pPr>
            <a:r>
              <a:rPr lang="en-US" sz="3200" b="1" dirty="0">
                <a:solidFill>
                  <a:schemeClr val="bg1"/>
                </a:solidFill>
                <a:effectLst>
                  <a:outerShdw blurRad="38100" dist="38100" dir="2700000" algn="tl">
                    <a:srgbClr val="000000">
                      <a:alpha val="43137"/>
                    </a:srgbClr>
                  </a:outerShdw>
                </a:effectLst>
              </a:rPr>
              <a:t>GLOBAL WARMING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771525" y="1066800"/>
            <a:ext cx="7620000" cy="4340225"/>
          </a:xfrm>
          <a:prstGeom prst="rect">
            <a:avLst/>
          </a:prstGeom>
          <a:solidFill>
            <a:schemeClr val="tx2">
              <a:lumMod val="75000"/>
              <a:lumOff val="25000"/>
            </a:schemeClr>
          </a:solidFill>
          <a:ln w="41275">
            <a:solidFill>
              <a:schemeClr val="bg1"/>
            </a:solidFill>
          </a:ln>
        </p:spPr>
        <p:txBody>
          <a:bodyPr lIns="182880" tIns="365760" rIns="182880" bIns="457200">
            <a:spAutoFit/>
          </a:bodyPr>
          <a:lstStyle/>
          <a:p>
            <a:pPr algn="ctr">
              <a:defRPr/>
            </a:pPr>
            <a:r>
              <a:rPr lang="en-US" sz="3200" b="1" dirty="0">
                <a:solidFill>
                  <a:srgbClr val="FFFFFF"/>
                </a:solidFill>
                <a:effectLst>
                  <a:outerShdw blurRad="38100" dist="38100" dir="2700000" algn="tl">
                    <a:srgbClr val="000000">
                      <a:alpha val="43137"/>
                    </a:srgbClr>
                  </a:outerShdw>
                </a:effectLst>
              </a:rPr>
              <a:t>Social processes underlying climate change and obstructing solutions</a:t>
            </a:r>
          </a:p>
          <a:p>
            <a:pPr>
              <a:defRPr/>
            </a:pPr>
            <a:endParaRPr lang="en-US" b="1" dirty="0">
              <a:solidFill>
                <a:srgbClr val="FFFFFF"/>
              </a:solidFill>
              <a:effectLst>
                <a:outerShdw blurRad="38100" dist="38100" dir="2700000" algn="tl">
                  <a:srgbClr val="000000">
                    <a:alpha val="43137"/>
                  </a:srgbClr>
                </a:outerShdw>
              </a:effectLst>
            </a:endParaRPr>
          </a:p>
          <a:p>
            <a:pPr marL="854075" indent="-457200">
              <a:spcAft>
                <a:spcPts val="600"/>
              </a:spcAft>
              <a:buFontTx/>
              <a:buAutoNum type="arabicPeriod"/>
              <a:defRPr/>
            </a:pPr>
            <a:r>
              <a:rPr lang="en-US" b="1" dirty="0">
                <a:solidFill>
                  <a:srgbClr val="FFFFFF"/>
                </a:solidFill>
                <a:effectLst>
                  <a:outerShdw blurRad="38100" dist="38100" dir="2700000" algn="tl">
                    <a:srgbClr val="000000">
                      <a:alpha val="43137"/>
                    </a:srgbClr>
                  </a:outerShdw>
                </a:effectLst>
              </a:rPr>
              <a:t>Hyper-consumerism</a:t>
            </a:r>
          </a:p>
          <a:p>
            <a:pPr marL="854075" indent="-457200">
              <a:spcAft>
                <a:spcPts val="600"/>
              </a:spcAft>
              <a:buFontTx/>
              <a:buAutoNum type="arabicPeriod"/>
              <a:defRPr/>
            </a:pPr>
            <a:r>
              <a:rPr lang="en-US" b="1" dirty="0">
                <a:solidFill>
                  <a:srgbClr val="FFFFFF"/>
                </a:solidFill>
                <a:effectLst>
                  <a:outerShdw blurRad="38100" dist="38100" dir="2700000" algn="tl">
                    <a:srgbClr val="000000">
                      <a:alpha val="43137"/>
                    </a:srgbClr>
                  </a:outerShdw>
                </a:effectLst>
              </a:rPr>
              <a:t>Collective action failure among governments</a:t>
            </a:r>
          </a:p>
          <a:p>
            <a:pPr marL="854075" indent="-457200">
              <a:spcAft>
                <a:spcPts val="600"/>
              </a:spcAft>
              <a:buFontTx/>
              <a:buAutoNum type="arabicPeriod"/>
              <a:defRPr/>
            </a:pPr>
            <a:r>
              <a:rPr lang="en-US" b="1" dirty="0">
                <a:solidFill>
                  <a:srgbClr val="FFFFFF"/>
                </a:solidFill>
                <a:effectLst>
                  <a:outerShdw blurRad="38100" dist="38100" dir="2700000" algn="tl">
                    <a:srgbClr val="000000">
                      <a:alpha val="43137"/>
                    </a:srgbClr>
                  </a:outerShdw>
                </a:effectLst>
              </a:rPr>
              <a:t>Negative externalities</a:t>
            </a:r>
          </a:p>
          <a:p>
            <a:pPr marL="854075" indent="-457200">
              <a:spcAft>
                <a:spcPts val="600"/>
              </a:spcAft>
              <a:buFontTx/>
              <a:buAutoNum type="arabicPeriod"/>
              <a:defRPr/>
            </a:pPr>
            <a:r>
              <a:rPr lang="en-US" b="1" dirty="0">
                <a:solidFill>
                  <a:srgbClr val="FFFFFF"/>
                </a:solidFill>
                <a:effectLst>
                  <a:outerShdw blurRad="38100" dist="38100" dir="2700000" algn="tl">
                    <a:srgbClr val="000000">
                      <a:alpha val="43137"/>
                    </a:srgbClr>
                  </a:outerShdw>
                </a:effectLst>
              </a:rPr>
              <a:t>NIMBY movements concerning clean energy</a:t>
            </a:r>
          </a:p>
          <a:p>
            <a:pPr marL="854075" indent="-457200">
              <a:spcAft>
                <a:spcPts val="600"/>
              </a:spcAft>
              <a:buFontTx/>
              <a:buAutoNum type="arabicPeriod"/>
              <a:defRPr/>
            </a:pPr>
            <a:r>
              <a:rPr lang="en-US" b="1" dirty="0">
                <a:solidFill>
                  <a:srgbClr val="FFFFFF"/>
                </a:solidFill>
                <a:effectLst>
                  <a:outerShdw blurRad="38100" dist="38100" dir="2700000" algn="tl">
                    <a:srgbClr val="000000">
                      <a:alpha val="43137"/>
                    </a:srgbClr>
                  </a:outerShdw>
                </a:effectLst>
              </a:rPr>
              <a:t>Power and climate denial</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228600"/>
            <a:ext cx="8564562"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TextBox 1"/>
          <p:cNvSpPr txBox="1">
            <a:spLocks noChangeArrowheads="1"/>
          </p:cNvSpPr>
          <p:nvPr/>
        </p:nvSpPr>
        <p:spPr bwMode="auto">
          <a:xfrm>
            <a:off x="1670050" y="3124200"/>
            <a:ext cx="259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latin typeface="Calibri" panose="020F0502020204030204" pitchFamily="34" charset="0"/>
              </a:rPr>
              <a:t>Long-term average</a:t>
            </a:r>
          </a:p>
        </p:txBody>
      </p:sp>
      <p:cxnSp>
        <p:nvCxnSpPr>
          <p:cNvPr id="4" name="Straight Connector 3"/>
          <p:cNvCxnSpPr/>
          <p:nvPr/>
        </p:nvCxnSpPr>
        <p:spPr>
          <a:xfrm>
            <a:off x="1600200" y="3522663"/>
            <a:ext cx="7086600" cy="0"/>
          </a:xfrm>
          <a:prstGeom prst="line">
            <a:avLst/>
          </a:prstGeom>
          <a:ln w="5397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28600" y="609600"/>
            <a:ext cx="8686800" cy="5442516"/>
          </a:xfrm>
          <a:prstGeom prst="rect">
            <a:avLst/>
          </a:prstGeom>
          <a:solidFill>
            <a:schemeClr val="bg2">
              <a:lumMod val="50000"/>
            </a:schemeClr>
          </a:solidFill>
          <a:ln w="41275">
            <a:solidFill>
              <a:schemeClr val="bg1"/>
            </a:solidFill>
          </a:ln>
        </p:spPr>
        <p:txBody>
          <a:bodyPr lIns="182880" tIns="365760" rIns="182880" bIns="457200">
            <a:spAutoFit/>
          </a:bodyPr>
          <a:lstStyle/>
          <a:p>
            <a:pPr algn="ctr">
              <a:spcAft>
                <a:spcPts val="1200"/>
              </a:spcAft>
              <a:defRPr/>
            </a:pPr>
            <a:r>
              <a:rPr lang="en-US" sz="3200" b="1" dirty="0">
                <a:solidFill>
                  <a:srgbClr val="FFFFFF"/>
                </a:solidFill>
                <a:effectLst>
                  <a:outerShdw blurRad="38100" dist="38100" dir="2700000" algn="tl">
                    <a:srgbClr val="000000">
                      <a:alpha val="43137"/>
                    </a:srgbClr>
                  </a:outerShdw>
                </a:effectLst>
              </a:rPr>
              <a:t>GLOBAL WARMING: Solutions? </a:t>
            </a:r>
          </a:p>
          <a:p>
            <a:pPr marL="457200" indent="-457200">
              <a:spcAft>
                <a:spcPts val="1000"/>
              </a:spcAft>
              <a:buFontTx/>
              <a:buAutoNum type="arabicPeriod"/>
              <a:defRPr/>
            </a:pPr>
            <a:r>
              <a:rPr lang="en-US" b="1" dirty="0">
                <a:solidFill>
                  <a:srgbClr val="FFFFFF"/>
                </a:solidFill>
                <a:effectLst>
                  <a:outerShdw blurRad="38100" dist="38100" dir="2700000" algn="tl">
                    <a:srgbClr val="000000">
                      <a:alpha val="43137"/>
                    </a:srgbClr>
                  </a:outerShdw>
                </a:effectLst>
              </a:rPr>
              <a:t>Dramatically increase </a:t>
            </a:r>
            <a:r>
              <a:rPr lang="en-US" b="1" dirty="0" smtClean="0">
                <a:solidFill>
                  <a:srgbClr val="FFFFFF"/>
                </a:solidFill>
                <a:effectLst>
                  <a:outerShdw blurRad="38100" dist="38100" dir="2700000" algn="tl">
                    <a:srgbClr val="000000">
                      <a:alpha val="43137"/>
                    </a:srgbClr>
                  </a:outerShdw>
                </a:effectLst>
              </a:rPr>
              <a:t>the </a:t>
            </a:r>
            <a:r>
              <a:rPr lang="en-US" b="1" dirty="0">
                <a:solidFill>
                  <a:srgbClr val="FFFFFF"/>
                </a:solidFill>
                <a:effectLst>
                  <a:outerShdw blurRad="38100" dist="38100" dir="2700000" algn="tl">
                    <a:srgbClr val="000000">
                      <a:alpha val="43137"/>
                    </a:srgbClr>
                  </a:outerShdw>
                </a:effectLst>
              </a:rPr>
              <a:t>costs of carbon emissions through carbon taxes in various forms (e.g. “cap-and-trade”)</a:t>
            </a:r>
          </a:p>
          <a:p>
            <a:pPr marL="457200" indent="-457200">
              <a:spcAft>
                <a:spcPts val="1000"/>
              </a:spcAft>
              <a:buFontTx/>
              <a:buAutoNum type="arabicPeriod"/>
              <a:defRPr/>
            </a:pPr>
            <a:r>
              <a:rPr lang="en-US" b="1" dirty="0">
                <a:solidFill>
                  <a:srgbClr val="FFFFFF"/>
                </a:solidFill>
                <a:effectLst>
                  <a:outerShdw blurRad="38100" dist="38100" dir="2700000" algn="tl">
                    <a:srgbClr val="000000">
                      <a:alpha val="43137"/>
                    </a:srgbClr>
                  </a:outerShdw>
                </a:effectLst>
              </a:rPr>
              <a:t>Significantly expand </a:t>
            </a:r>
            <a:r>
              <a:rPr lang="en-US" b="1" dirty="0" smtClean="0">
                <a:solidFill>
                  <a:srgbClr val="FFFFFF"/>
                </a:solidFill>
                <a:effectLst>
                  <a:outerShdw blurRad="38100" dist="38100" dir="2700000" algn="tl">
                    <a:srgbClr val="000000">
                      <a:alpha val="43137"/>
                    </a:srgbClr>
                  </a:outerShdw>
                </a:effectLst>
              </a:rPr>
              <a:t>public </a:t>
            </a:r>
            <a:r>
              <a:rPr lang="en-US" b="1" dirty="0">
                <a:solidFill>
                  <a:srgbClr val="FFFFFF"/>
                </a:solidFill>
                <a:effectLst>
                  <a:outerShdw blurRad="38100" dist="38100" dir="2700000" algn="tl">
                    <a:srgbClr val="000000">
                      <a:alpha val="43137"/>
                    </a:srgbClr>
                  </a:outerShdw>
                </a:effectLst>
              </a:rPr>
              <a:t>investment in clean </a:t>
            </a:r>
            <a:r>
              <a:rPr lang="en-US" b="1" dirty="0" smtClean="0">
                <a:solidFill>
                  <a:srgbClr val="FFFFFF"/>
                </a:solidFill>
                <a:effectLst>
                  <a:outerShdw blurRad="38100" dist="38100" dir="2700000" algn="tl">
                    <a:srgbClr val="000000">
                      <a:alpha val="43137"/>
                    </a:srgbClr>
                  </a:outerShdw>
                </a:effectLst>
              </a:rPr>
              <a:t>energy: accelerate the transition</a:t>
            </a:r>
            <a:endParaRPr lang="en-US" b="1" dirty="0">
              <a:solidFill>
                <a:srgbClr val="FFFFFF"/>
              </a:solidFill>
              <a:effectLst>
                <a:outerShdw blurRad="38100" dist="38100" dir="2700000" algn="tl">
                  <a:srgbClr val="000000">
                    <a:alpha val="43137"/>
                  </a:srgbClr>
                </a:outerShdw>
              </a:effectLst>
            </a:endParaRPr>
          </a:p>
          <a:p>
            <a:pPr marL="457200" indent="-457200">
              <a:spcAft>
                <a:spcPts val="1000"/>
              </a:spcAft>
              <a:buFontTx/>
              <a:buAutoNum type="arabicPeriod"/>
              <a:defRPr/>
            </a:pPr>
            <a:r>
              <a:rPr lang="en-US" b="1" dirty="0">
                <a:solidFill>
                  <a:srgbClr val="FFFFFF"/>
                </a:solidFill>
                <a:effectLst>
                  <a:outerShdw blurRad="38100" dist="38100" dir="2700000" algn="tl">
                    <a:srgbClr val="000000">
                      <a:alpha val="43137"/>
                    </a:srgbClr>
                  </a:outerShdw>
                </a:effectLst>
              </a:rPr>
              <a:t>Massive public funding for research in energy alternatives</a:t>
            </a:r>
          </a:p>
          <a:p>
            <a:pPr marL="457200" indent="-457200">
              <a:spcAft>
                <a:spcPts val="1000"/>
              </a:spcAft>
              <a:buFontTx/>
              <a:buAutoNum type="arabicPeriod"/>
              <a:defRPr/>
            </a:pPr>
            <a:r>
              <a:rPr lang="en-US" b="1" dirty="0">
                <a:solidFill>
                  <a:srgbClr val="FFFFFF"/>
                </a:solidFill>
                <a:effectLst>
                  <a:outerShdw blurRad="38100" dist="38100" dir="2700000" algn="tl">
                    <a:srgbClr val="000000">
                      <a:alpha val="43137"/>
                    </a:srgbClr>
                  </a:outerShdw>
                </a:effectLst>
              </a:rPr>
              <a:t>Expansion of public transport. Free public transit?</a:t>
            </a:r>
          </a:p>
          <a:p>
            <a:pPr marL="457200" indent="-457200">
              <a:spcAft>
                <a:spcPts val="1000"/>
              </a:spcAft>
              <a:buFontTx/>
              <a:buAutoNum type="arabicPeriod"/>
              <a:defRPr/>
            </a:pPr>
            <a:r>
              <a:rPr lang="en-US" b="1" dirty="0">
                <a:solidFill>
                  <a:srgbClr val="FFFFFF"/>
                </a:solidFill>
                <a:effectLst>
                  <a:outerShdw blurRad="38100" dist="38100" dir="2700000" algn="tl">
                    <a:srgbClr val="000000">
                      <a:alpha val="43137"/>
                    </a:srgbClr>
                  </a:outerShdw>
                </a:effectLst>
              </a:rPr>
              <a:t>Subsidized energy efficiency retrofitting of buildings</a:t>
            </a:r>
          </a:p>
          <a:p>
            <a:pPr marL="457200" indent="-457200">
              <a:spcAft>
                <a:spcPts val="1000"/>
              </a:spcAft>
              <a:buFontTx/>
              <a:buAutoNum type="arabicPeriod"/>
              <a:defRPr/>
            </a:pPr>
            <a:r>
              <a:rPr lang="en-US" b="1" dirty="0">
                <a:solidFill>
                  <a:srgbClr val="FFFFFF"/>
                </a:solidFill>
                <a:effectLst>
                  <a:outerShdw blurRad="38100" dist="38100" dir="2700000" algn="tl">
                    <a:srgbClr val="000000">
                      <a:alpha val="43137"/>
                    </a:srgbClr>
                  </a:outerShdw>
                </a:effectLst>
              </a:rPr>
              <a:t>The biggest challenge: Shift towards a society less oriented to ever-expanding material consumption. </a:t>
            </a:r>
            <a:endParaRPr lang="en-US" sz="3200" b="1" dirty="0">
              <a:solidFill>
                <a:srgbClr val="FFFFFF"/>
              </a:solidFill>
              <a:effectLst>
                <a:outerShdw blurRad="38100" dist="38100" dir="2700000" algn="tl">
                  <a:srgbClr val="000000">
                    <a:alpha val="43137"/>
                  </a:srgbClr>
                </a:outerShdw>
              </a:effectLst>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14400" y="762000"/>
            <a:ext cx="7315200" cy="4031873"/>
          </a:xfrm>
          <a:prstGeom prst="rect">
            <a:avLst/>
          </a:prstGeom>
          <a:solidFill>
            <a:schemeClr val="bg2">
              <a:lumMod val="50000"/>
            </a:schemeClr>
          </a:solidFill>
          <a:ln w="41275">
            <a:solidFill>
              <a:schemeClr val="bg1"/>
            </a:solidFill>
          </a:ln>
        </p:spPr>
        <p:txBody>
          <a:bodyPr wrap="square" lIns="182880" tIns="365760" rIns="182880" bIns="457200">
            <a:spAutoFit/>
          </a:bodyPr>
          <a:lstStyle/>
          <a:p>
            <a:pPr algn="ctr">
              <a:defRPr/>
            </a:pPr>
            <a:r>
              <a:rPr lang="en-US" sz="4800" b="1" dirty="0">
                <a:solidFill>
                  <a:srgbClr val="FFFFFF"/>
                </a:solidFill>
                <a:effectLst>
                  <a:outerShdw blurRad="38100" dist="38100" dir="2700000" algn="tl">
                    <a:srgbClr val="000000">
                      <a:alpha val="43137"/>
                    </a:srgbClr>
                  </a:outerShdw>
                </a:effectLst>
              </a:rPr>
              <a:t>Implication</a:t>
            </a:r>
          </a:p>
          <a:p>
            <a:pPr algn="ctr">
              <a:defRPr/>
            </a:pPr>
            <a:endParaRPr lang="en-US" sz="4000" b="1" dirty="0">
              <a:solidFill>
                <a:srgbClr val="FFFFFF"/>
              </a:solidFill>
              <a:effectLst>
                <a:outerShdw blurRad="38100" dist="38100" dir="2700000" algn="tl">
                  <a:srgbClr val="000000">
                    <a:alpha val="43137"/>
                  </a:srgbClr>
                </a:outerShdw>
              </a:effectLst>
            </a:endParaRPr>
          </a:p>
          <a:p>
            <a:pPr marL="457200">
              <a:defRPr/>
            </a:pPr>
            <a:r>
              <a:rPr lang="en-US" sz="4000" b="1" dirty="0">
                <a:solidFill>
                  <a:srgbClr val="FFFFFF"/>
                </a:solidFill>
                <a:effectLst>
                  <a:outerShdw blurRad="38100" dist="38100" dir="2700000" algn="tl">
                    <a:srgbClr val="000000">
                      <a:alpha val="43137"/>
                    </a:srgbClr>
                  </a:outerShdw>
                </a:effectLst>
              </a:rPr>
              <a:t>All of these solutions require a reinvigorated democratic affirmative state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1600200" y="29718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hlinkClick r:id="rId2"/>
              </a:rPr>
              <a:t>http://www.youtube.com/watch?v=hwYDyRKmxZc&amp;feature=related</a:t>
            </a:r>
            <a:endParaRPr lang="en-US" altLang="en-US"/>
          </a:p>
          <a:p>
            <a:pPr eaLnBrk="1" hangingPunct="1"/>
            <a:endParaRPr lang="en-US" altLang="en-US"/>
          </a:p>
        </p:txBody>
      </p:sp>
      <p:sp>
        <p:nvSpPr>
          <p:cNvPr id="60419" name="TextBox 2"/>
          <p:cNvSpPr txBox="1">
            <a:spLocks noChangeArrowheads="1"/>
          </p:cNvSpPr>
          <p:nvPr/>
        </p:nvSpPr>
        <p:spPr bwMode="auto">
          <a:xfrm>
            <a:off x="1371600" y="205740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a:t>1987 TV Public Service Ad Against Pollution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1371600" y="3048000"/>
            <a:ext cx="693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a:hlinkClick r:id="rId2"/>
              </a:rPr>
              <a:t>http://www.youtube.com/watch?v=PrzqFPego4A</a:t>
            </a:r>
            <a:endParaRPr lang="en-US" altLang="en-US"/>
          </a:p>
          <a:p>
            <a:pPr algn="ctr" eaLnBrk="1" hangingPunct="1"/>
            <a:endParaRPr lang="en-US" altLang="en-US"/>
          </a:p>
        </p:txBody>
      </p:sp>
      <p:sp>
        <p:nvSpPr>
          <p:cNvPr id="61443" name="TextBox 2"/>
          <p:cNvSpPr txBox="1">
            <a:spLocks noChangeArrowheads="1"/>
          </p:cNvSpPr>
          <p:nvPr/>
        </p:nvSpPr>
        <p:spPr bwMode="auto">
          <a:xfrm>
            <a:off x="1600200" y="2133600"/>
            <a:ext cx="678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b="1"/>
              <a:t>Lois Gibbs account of her Love Canal experience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4951" y="228600"/>
            <a:ext cx="8961120" cy="5652735"/>
          </a:xfrm>
          <a:prstGeom prst="rect">
            <a:avLst/>
          </a:prstGeom>
        </p:spPr>
      </p:pic>
      <p:sp>
        <p:nvSpPr>
          <p:cNvPr id="6" name="TextBox 5"/>
          <p:cNvSpPr txBox="1"/>
          <p:nvPr/>
        </p:nvSpPr>
        <p:spPr>
          <a:xfrm>
            <a:off x="6400800" y="6396335"/>
            <a:ext cx="2895600" cy="461665"/>
          </a:xfrm>
          <a:prstGeom prst="rect">
            <a:avLst/>
          </a:prstGeom>
          <a:noFill/>
        </p:spPr>
        <p:txBody>
          <a:bodyPr wrap="square" rtlCol="0">
            <a:spAutoFit/>
          </a:bodyPr>
          <a:lstStyle/>
          <a:p>
            <a:r>
              <a:rPr lang="en-US" b="1" dirty="0"/>
              <a:t>NYT Jan. 18, 2017</a:t>
            </a:r>
          </a:p>
        </p:txBody>
      </p:sp>
    </p:spTree>
    <p:extLst>
      <p:ext uri="{BB962C8B-B14F-4D97-AF65-F5344CB8AC3E}">
        <p14:creationId xmlns:p14="http://schemas.microsoft.com/office/powerpoint/2010/main" val="2575231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54" t="2889" r="2313" b="2282"/>
          <a:stretch/>
        </p:blipFill>
        <p:spPr>
          <a:xfrm>
            <a:off x="101301" y="533400"/>
            <a:ext cx="8869680" cy="5029200"/>
          </a:xfrm>
          <a:prstGeom prst="rect">
            <a:avLst/>
          </a:prstGeom>
        </p:spPr>
      </p:pic>
      <p:sp>
        <p:nvSpPr>
          <p:cNvPr id="5" name="TextBox 4"/>
          <p:cNvSpPr txBox="1"/>
          <p:nvPr/>
        </p:nvSpPr>
        <p:spPr>
          <a:xfrm>
            <a:off x="3703320" y="6324600"/>
            <a:ext cx="5257800" cy="369332"/>
          </a:xfrm>
          <a:prstGeom prst="rect">
            <a:avLst/>
          </a:prstGeom>
          <a:noFill/>
        </p:spPr>
        <p:txBody>
          <a:bodyPr wrap="square" rtlCol="0">
            <a:spAutoFit/>
          </a:bodyPr>
          <a:lstStyle/>
          <a:p>
            <a:r>
              <a:rPr lang="en-US" sz="1800" dirty="0">
                <a:solidFill>
                  <a:schemeClr val="bg1"/>
                </a:solidFill>
              </a:rPr>
              <a:t>Image via NASA/Joshua Stevens, Earth Observatory</a:t>
            </a:r>
          </a:p>
        </p:txBody>
      </p:sp>
    </p:spTree>
    <p:extLst>
      <p:ext uri="{BB962C8B-B14F-4D97-AF65-F5344CB8AC3E}">
        <p14:creationId xmlns:p14="http://schemas.microsoft.com/office/powerpoint/2010/main" val="173996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90600" y="152400"/>
            <a:ext cx="7066114" cy="6476999"/>
            <a:chOff x="0" y="0"/>
            <a:chExt cx="5802701" cy="5088367"/>
          </a:xfrm>
          <a:solidFill>
            <a:schemeClr val="bg1"/>
          </a:solidFill>
        </p:grpSpPr>
        <p:grpSp>
          <p:nvGrpSpPr>
            <p:cNvPr id="19" name="Group 18"/>
            <p:cNvGrpSpPr/>
            <p:nvPr/>
          </p:nvGrpSpPr>
          <p:grpSpPr>
            <a:xfrm>
              <a:off x="0" y="0"/>
              <a:ext cx="5802701" cy="5088367"/>
              <a:chOff x="0" y="0"/>
              <a:chExt cx="5802701" cy="5088367"/>
            </a:xfrm>
            <a:grpFill/>
          </p:grpSpPr>
          <p:grpSp>
            <p:nvGrpSpPr>
              <p:cNvPr id="21" name="Group 20"/>
              <p:cNvGrpSpPr/>
              <p:nvPr/>
            </p:nvGrpSpPr>
            <p:grpSpPr>
              <a:xfrm>
                <a:off x="0" y="0"/>
                <a:ext cx="5325036" cy="5088367"/>
                <a:chOff x="0" y="0"/>
                <a:chExt cx="5325036" cy="5088367"/>
              </a:xfrm>
              <a:grpFill/>
            </p:grpSpPr>
            <p:grpSp>
              <p:nvGrpSpPr>
                <p:cNvPr id="25" name="Group 24"/>
                <p:cNvGrpSpPr/>
                <p:nvPr/>
              </p:nvGrpSpPr>
              <p:grpSpPr>
                <a:xfrm>
                  <a:off x="0" y="0"/>
                  <a:ext cx="5325036" cy="5088367"/>
                  <a:chOff x="0" y="0"/>
                  <a:chExt cx="5325036" cy="5088367"/>
                </a:xfrm>
                <a:grpFill/>
              </p:grpSpPr>
              <p:pic>
                <p:nvPicPr>
                  <p:cNvPr id="30"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5036" cy="5088367"/>
                  </a:xfrm>
                  <a:prstGeom prst="rect">
                    <a:avLst/>
                  </a:prstGeom>
                  <a:grpFill/>
                  <a:ln>
                    <a:solidFill>
                      <a:schemeClr val="accent1"/>
                    </a:solidFill>
                  </a:ln>
                </p:spPr>
              </p:pic>
              <p:sp>
                <p:nvSpPr>
                  <p:cNvPr id="31" name="Rectangle 30"/>
                  <p:cNvSpPr/>
                  <p:nvPr/>
                </p:nvSpPr>
                <p:spPr>
                  <a:xfrm>
                    <a:off x="1376979" y="430305"/>
                    <a:ext cx="1731981" cy="117258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26" name="Group 25"/>
                <p:cNvGrpSpPr/>
                <p:nvPr/>
              </p:nvGrpSpPr>
              <p:grpSpPr>
                <a:xfrm>
                  <a:off x="2885627" y="779999"/>
                  <a:ext cx="2404672" cy="2899679"/>
                  <a:chOff x="-1320613" y="-188189"/>
                  <a:chExt cx="2404672" cy="2899679"/>
                </a:xfrm>
                <a:grpFill/>
              </p:grpSpPr>
              <p:sp>
                <p:nvSpPr>
                  <p:cNvPr id="28" name="Text Box 4"/>
                  <p:cNvSpPr txBox="1"/>
                  <p:nvPr/>
                </p:nvSpPr>
                <p:spPr>
                  <a:xfrm>
                    <a:off x="-1148267" y="2168754"/>
                    <a:ext cx="2232326" cy="542736"/>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600"/>
                      </a:spcAft>
                      <a:defRPr/>
                    </a:pPr>
                    <a:r>
                      <a:rPr lang="en-US" sz="1400" dirty="0">
                        <a:latin typeface="Arial" pitchFamily="34" charset="0"/>
                        <a:ea typeface="Cambria"/>
                        <a:cs typeface="Arial" pitchFamily="34" charset="0"/>
                      </a:rPr>
                      <a:t>Lowest pathway: immediate and rapid change in emissions </a:t>
                    </a:r>
                  </a:p>
                </p:txBody>
              </p:sp>
              <p:sp>
                <p:nvSpPr>
                  <p:cNvPr id="29" name="Text Box 5"/>
                  <p:cNvSpPr txBox="1"/>
                  <p:nvPr/>
                </p:nvSpPr>
                <p:spPr>
                  <a:xfrm>
                    <a:off x="-1320613" y="-188189"/>
                    <a:ext cx="2359567" cy="54310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600"/>
                      </a:spcAft>
                      <a:defRPr/>
                    </a:pPr>
                    <a:r>
                      <a:rPr lang="en-US" sz="1400" dirty="0">
                        <a:latin typeface="Arial" pitchFamily="34" charset="0"/>
                        <a:ea typeface="Cambria"/>
                        <a:cs typeface="Arial" pitchFamily="34" charset="0"/>
                      </a:rPr>
                      <a:t>Highest pathway: no change in current emissions patterns</a:t>
                    </a:r>
                  </a:p>
                </p:txBody>
              </p:sp>
            </p:grpSp>
            <p:cxnSp>
              <p:nvCxnSpPr>
                <p:cNvPr id="27" name="Straight Connector 26"/>
                <p:cNvCxnSpPr/>
                <p:nvPr/>
              </p:nvCxnSpPr>
              <p:spPr>
                <a:xfrm flipH="1" flipV="1">
                  <a:off x="2861534" y="236668"/>
                  <a:ext cx="10758" cy="356078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233488" y="0"/>
                <a:ext cx="4569213" cy="711880"/>
                <a:chOff x="-143491" y="-344244"/>
                <a:chExt cx="4569213" cy="711880"/>
              </a:xfrm>
              <a:grpFill/>
            </p:grpSpPr>
            <p:sp>
              <p:nvSpPr>
                <p:cNvPr id="23" name="Text Box 11"/>
                <p:cNvSpPr txBox="1"/>
                <p:nvPr/>
              </p:nvSpPr>
              <p:spPr>
                <a:xfrm>
                  <a:off x="-143491" y="-311340"/>
                  <a:ext cx="1731981" cy="6460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600"/>
                    </a:spcAft>
                    <a:defRPr/>
                  </a:pPr>
                  <a:r>
                    <a:rPr lang="en-US" sz="2000">
                      <a:latin typeface="Arial" pitchFamily="34" charset="0"/>
                      <a:ea typeface="Cambria"/>
                      <a:cs typeface="Arial" pitchFamily="34" charset="0"/>
                    </a:rPr>
                    <a:t>Historical observations</a:t>
                  </a:r>
                </a:p>
              </p:txBody>
            </p:sp>
            <p:sp>
              <p:nvSpPr>
                <p:cNvPr id="24" name="Text Box 12"/>
                <p:cNvSpPr txBox="1"/>
                <p:nvPr/>
              </p:nvSpPr>
              <p:spPr>
                <a:xfrm>
                  <a:off x="1500594" y="-344244"/>
                  <a:ext cx="2925128" cy="7118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600"/>
                    </a:spcAft>
                    <a:defRPr/>
                  </a:pPr>
                  <a:r>
                    <a:rPr lang="en-US" sz="1800" dirty="0">
                      <a:latin typeface="Arial" pitchFamily="34" charset="0"/>
                      <a:ea typeface="Cambria"/>
                      <a:cs typeface="Arial" pitchFamily="34" charset="0"/>
                    </a:rPr>
                    <a:t>Scenarios for the future</a:t>
                  </a:r>
                </a:p>
              </p:txBody>
            </p:sp>
          </p:grpSp>
        </p:grpSp>
        <p:sp>
          <p:nvSpPr>
            <p:cNvPr id="20" name="Text Box 15"/>
            <p:cNvSpPr txBox="1"/>
            <p:nvPr/>
          </p:nvSpPr>
          <p:spPr>
            <a:xfrm rot="16200000">
              <a:off x="-1305790" y="2087622"/>
              <a:ext cx="4133342" cy="317277"/>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a:lstStyle/>
            <a:p>
              <a:pPr>
                <a:spcBef>
                  <a:spcPts val="0"/>
                </a:spcBef>
                <a:spcAft>
                  <a:spcPts val="600"/>
                </a:spcAft>
                <a:defRPr/>
              </a:pPr>
              <a:r>
                <a:rPr lang="en-US" sz="1600" dirty="0">
                  <a:latin typeface="Arial" pitchFamily="34" charset="0"/>
                  <a:ea typeface="Cambria"/>
                  <a:cs typeface="Arial" pitchFamily="34" charset="0"/>
                </a:rPr>
                <a:t>Temperature Change (F°) relative to 1901-1960 average</a:t>
              </a:r>
            </a:p>
          </p:txBody>
        </p:sp>
      </p:grpSp>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5715000"/>
            <a:ext cx="9144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rgbClr val="FFFFFF"/>
                </a:solidFill>
                <a:latin typeface="Comic Sans MS" panose="030F0702030302020204" pitchFamily="66" charset="0"/>
                <a:cs typeface="Arial" panose="020B0604020202020204" pitchFamily="34" charset="0"/>
              </a:rPr>
              <a:t>Frequency of summer temperature anomalies (how often they deviated from the historical normal of 1951-1980) over the summer months in the northern hemisphere. Source: NASA/ Hansen et al. 2012 </a:t>
            </a:r>
            <a:r>
              <a:rPr lang="en-US" altLang="en-US" sz="1600">
                <a:solidFill>
                  <a:srgbClr val="FFFFFF"/>
                </a:solidFill>
                <a:latin typeface="Comic Sans MS" panose="030F0702030302020204" pitchFamily="66" charset="0"/>
                <a:cs typeface="Arial" panose="020B0604020202020204" pitchFamily="34" charset="0"/>
              </a:rPr>
              <a:t>http://climatecrocks.com/2012/08/05/hansen-on-the-new-math-of-extreme-events/</a:t>
            </a:r>
            <a:endParaRPr lang="en-US" altLang="en-US" sz="1800">
              <a:solidFill>
                <a:srgbClr val="FFFFFF"/>
              </a:solidFill>
              <a:latin typeface="Comic Sans MS" panose="030F0702030302020204" pitchFamily="66" charset="0"/>
              <a:cs typeface="Arial" panose="020B0604020202020204" pitchFamily="34" charset="0"/>
            </a:endParaRPr>
          </a:p>
        </p:txBody>
      </p:sp>
      <p:pic>
        <p:nvPicPr>
          <p:cNvPr id="28675" name="Picture 2" descr="http://climatecrock.files.wordpress.com/2012/08/bellcurv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
            <a:ext cx="6343650"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temps_2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6604000"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Box 2"/>
          <p:cNvSpPr txBox="1">
            <a:spLocks noChangeArrowheads="1"/>
          </p:cNvSpPr>
          <p:nvPr/>
        </p:nvSpPr>
        <p:spPr bwMode="auto">
          <a:xfrm>
            <a:off x="771525" y="5641975"/>
            <a:ext cx="7751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a:solidFill>
                  <a:srgbClr val="FFFFFF"/>
                </a:solidFill>
                <a:latin typeface="Comic Sans MS" panose="030F0702030302020204" pitchFamily="66" charset="0"/>
                <a:cs typeface="Arial" panose="020B0604020202020204" pitchFamily="34" charset="0"/>
              </a:rPr>
              <a:t>The ratio of record daily highs (red) to record daily lows  (blue) at about 1,800 weather stations in the 48 contiguous United States  from Jan. 1950 to Sept. 2009. </a:t>
            </a:r>
            <a:r>
              <a:rPr lang="en-US" altLang="en-US" sz="1800">
                <a:solidFill>
                  <a:srgbClr val="33CCCC"/>
                </a:solidFill>
                <a:latin typeface="Comic Sans MS" panose="030F0702030302020204" pitchFamily="66" charset="0"/>
                <a:cs typeface="Arial" panose="020B0604020202020204" pitchFamily="34" charset="0"/>
              </a:rPr>
              <a:t>Meehl et al. GRL 2009</a:t>
            </a:r>
            <a:r>
              <a:rPr lang="en-US" altLang="en-US" sz="1800">
                <a:solidFill>
                  <a:srgbClr val="FFFFFF"/>
                </a:solidFill>
                <a:latin typeface="Comic Sans MS" panose="030F0702030302020204" pitchFamily="66" charset="0"/>
                <a:cs typeface="Arial" panose="020B0604020202020204" pitchFamily="34" charset="0"/>
              </a:rPr>
              <a:t>. </a:t>
            </a:r>
            <a:r>
              <a:rPr lang="en-US" altLang="en-US" sz="1800">
                <a:solidFill>
                  <a:srgbClr val="000000"/>
                </a:solidFill>
                <a:latin typeface="Comic Sans MS" panose="030F0702030302020204" pitchFamily="66" charset="0"/>
                <a:cs typeface="Arial" panose="020B0604020202020204" pitchFamily="34" charset="0"/>
              </a:rPr>
              <a:t> </a:t>
            </a:r>
          </a:p>
          <a:p>
            <a:r>
              <a:rPr lang="en-US" altLang="en-US" sz="1800">
                <a:solidFill>
                  <a:srgbClr val="FFFF00"/>
                </a:solidFill>
                <a:latin typeface="Comic Sans MS" panose="030F0702030302020204" pitchFamily="66" charset="0"/>
                <a:cs typeface="Arial" panose="020B0604020202020204" pitchFamily="34" charset="0"/>
              </a:rPr>
              <a:t>Update using NOAA data: Climatecommunication.org</a:t>
            </a:r>
          </a:p>
        </p:txBody>
      </p:sp>
      <p:sp>
        <p:nvSpPr>
          <p:cNvPr id="29700" name="TextBox 4"/>
          <p:cNvSpPr txBox="1">
            <a:spLocks noChangeArrowheads="1"/>
          </p:cNvSpPr>
          <p:nvPr/>
        </p:nvSpPr>
        <p:spPr bwMode="auto">
          <a:xfrm>
            <a:off x="1824038" y="228600"/>
            <a:ext cx="6035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b="1">
                <a:solidFill>
                  <a:srgbClr val="FFFFFF"/>
                </a:solidFill>
                <a:latin typeface="Comic Sans MS" panose="030F0702030302020204" pitchFamily="66" charset="0"/>
                <a:cs typeface="Arial" panose="020B0604020202020204" pitchFamily="34" charset="0"/>
              </a:rPr>
              <a:t>U.S. daily temperature extremes</a:t>
            </a:r>
          </a:p>
        </p:txBody>
      </p:sp>
      <p:sp>
        <p:nvSpPr>
          <p:cNvPr id="29701" name="Rectangle 5"/>
          <p:cNvSpPr>
            <a:spLocks noChangeArrowheads="1"/>
          </p:cNvSpPr>
          <p:nvPr/>
        </p:nvSpPr>
        <p:spPr bwMode="auto">
          <a:xfrm>
            <a:off x="7391400" y="1792288"/>
            <a:ext cx="274638" cy="1344612"/>
          </a:xfrm>
          <a:prstGeom prst="rect">
            <a:avLst/>
          </a:prstGeom>
          <a:solidFill>
            <a:srgbClr val="FF0000"/>
          </a:solidFill>
          <a:ln w="9525" algn="ctr">
            <a:solidFill>
              <a:schemeClr val="bg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latin typeface="Comic Sans MS" panose="030F0702030302020204" pitchFamily="66" charset="0"/>
            </a:endParaRPr>
          </a:p>
        </p:txBody>
      </p:sp>
      <p:sp>
        <p:nvSpPr>
          <p:cNvPr id="29702" name="Rectangle 6"/>
          <p:cNvSpPr>
            <a:spLocks noChangeArrowheads="1"/>
          </p:cNvSpPr>
          <p:nvPr/>
        </p:nvSpPr>
        <p:spPr bwMode="auto">
          <a:xfrm>
            <a:off x="7924800" y="1709738"/>
            <a:ext cx="274638" cy="1398587"/>
          </a:xfrm>
          <a:prstGeom prst="rect">
            <a:avLst/>
          </a:prstGeom>
          <a:solidFill>
            <a:srgbClr val="FF0000"/>
          </a:solidFill>
          <a:ln w="9525" algn="ctr">
            <a:solidFill>
              <a:schemeClr val="bg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latin typeface="Comic Sans MS" panose="030F0702030302020204" pitchFamily="66" charset="0"/>
            </a:endParaRPr>
          </a:p>
        </p:txBody>
      </p:sp>
      <p:sp>
        <p:nvSpPr>
          <p:cNvPr id="29703" name="Rectangle 7"/>
          <p:cNvSpPr>
            <a:spLocks noChangeArrowheads="1"/>
          </p:cNvSpPr>
          <p:nvPr/>
        </p:nvSpPr>
        <p:spPr bwMode="auto">
          <a:xfrm>
            <a:off x="8458200" y="1395413"/>
            <a:ext cx="274638" cy="1728787"/>
          </a:xfrm>
          <a:prstGeom prst="rect">
            <a:avLst/>
          </a:prstGeom>
          <a:solidFill>
            <a:srgbClr val="FF0000"/>
          </a:solidFill>
          <a:ln w="9525" algn="ctr">
            <a:solidFill>
              <a:schemeClr val="bg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latin typeface="Comic Sans MS" panose="030F0702030302020204" pitchFamily="66" charset="0"/>
            </a:endParaRPr>
          </a:p>
        </p:txBody>
      </p:sp>
      <p:sp>
        <p:nvSpPr>
          <p:cNvPr id="9" name="Rectangle 8"/>
          <p:cNvSpPr/>
          <p:nvPr/>
        </p:nvSpPr>
        <p:spPr bwMode="auto">
          <a:xfrm>
            <a:off x="7391400" y="3157538"/>
            <a:ext cx="274638" cy="576262"/>
          </a:xfrm>
          <a:prstGeom prst="rect">
            <a:avLst/>
          </a:prstGeom>
          <a:solidFill>
            <a:srgbClr val="050C91"/>
          </a:solidFill>
          <a:ln w="9525" cap="flat" cmpd="sng" algn="ctr">
            <a:solidFill>
              <a:schemeClr val="accent6">
                <a:lumMod val="20000"/>
                <a:lumOff val="80000"/>
              </a:schemeClr>
            </a:solidFill>
            <a:prstDash val="solid"/>
            <a:round/>
            <a:headEnd type="none" w="med" len="med"/>
            <a:tailEnd type="none" w="med" len="med"/>
          </a:ln>
          <a:effectLst/>
        </p:spPr>
        <p:txBody>
          <a:bodyPr/>
          <a:lstStyle/>
          <a:p>
            <a:pPr eaLnBrk="0" hangingPunct="0">
              <a:defRPr/>
            </a:pPr>
            <a:endParaRPr lang="en-US">
              <a:solidFill>
                <a:srgbClr val="000000"/>
              </a:solidFill>
              <a:latin typeface="Comic Sans MS" pitchFamily="66" charset="0"/>
            </a:endParaRPr>
          </a:p>
        </p:txBody>
      </p:sp>
      <p:sp>
        <p:nvSpPr>
          <p:cNvPr id="10" name="Rectangle 9"/>
          <p:cNvSpPr/>
          <p:nvPr/>
        </p:nvSpPr>
        <p:spPr bwMode="auto">
          <a:xfrm>
            <a:off x="7924800" y="3136900"/>
            <a:ext cx="274638" cy="520700"/>
          </a:xfrm>
          <a:prstGeom prst="rect">
            <a:avLst/>
          </a:prstGeom>
          <a:solidFill>
            <a:srgbClr val="050C91"/>
          </a:solidFill>
          <a:ln w="9525" cap="flat" cmpd="sng" algn="ctr">
            <a:solidFill>
              <a:schemeClr val="accent6">
                <a:lumMod val="20000"/>
                <a:lumOff val="80000"/>
              </a:schemeClr>
            </a:solidFill>
            <a:prstDash val="solid"/>
            <a:round/>
            <a:headEnd type="none" w="med" len="med"/>
            <a:tailEnd type="none" w="med" len="med"/>
          </a:ln>
          <a:effectLst/>
        </p:spPr>
        <p:txBody>
          <a:bodyPr/>
          <a:lstStyle/>
          <a:p>
            <a:pPr eaLnBrk="0" hangingPunct="0">
              <a:defRPr/>
            </a:pPr>
            <a:endParaRPr lang="en-US">
              <a:solidFill>
                <a:srgbClr val="000000"/>
              </a:solidFill>
              <a:latin typeface="Comic Sans MS" pitchFamily="66" charset="0"/>
            </a:endParaRPr>
          </a:p>
        </p:txBody>
      </p:sp>
      <p:sp>
        <p:nvSpPr>
          <p:cNvPr id="11" name="Rectangle 10"/>
          <p:cNvSpPr/>
          <p:nvPr/>
        </p:nvSpPr>
        <p:spPr bwMode="auto">
          <a:xfrm>
            <a:off x="8458200" y="3144838"/>
            <a:ext cx="274638" cy="192087"/>
          </a:xfrm>
          <a:prstGeom prst="rect">
            <a:avLst/>
          </a:prstGeom>
          <a:solidFill>
            <a:srgbClr val="050C91"/>
          </a:solidFill>
          <a:ln w="9525" cap="flat" cmpd="sng" algn="ctr">
            <a:solidFill>
              <a:schemeClr val="accent6">
                <a:lumMod val="20000"/>
                <a:lumOff val="80000"/>
              </a:schemeClr>
            </a:solidFill>
            <a:prstDash val="solid"/>
            <a:round/>
            <a:headEnd type="none" w="med" len="med"/>
            <a:tailEnd type="none" w="med" len="med"/>
          </a:ln>
          <a:effectLst/>
        </p:spPr>
        <p:txBody>
          <a:bodyPr/>
          <a:lstStyle/>
          <a:p>
            <a:pPr eaLnBrk="0" hangingPunct="0">
              <a:defRPr/>
            </a:pPr>
            <a:endParaRPr lang="en-US">
              <a:solidFill>
                <a:srgbClr val="000000"/>
              </a:solidFill>
              <a:latin typeface="Comic Sans MS" pitchFamily="66" charset="0"/>
            </a:endParaRPr>
          </a:p>
        </p:txBody>
      </p:sp>
      <p:cxnSp>
        <p:nvCxnSpPr>
          <p:cNvPr id="29707" name="Straight Connector 12"/>
          <p:cNvCxnSpPr>
            <a:cxnSpLocks noChangeShapeType="1"/>
          </p:cNvCxnSpPr>
          <p:nvPr/>
        </p:nvCxnSpPr>
        <p:spPr bwMode="auto">
          <a:xfrm>
            <a:off x="6096000" y="3124200"/>
            <a:ext cx="3048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9708" name="TextBox 13"/>
          <p:cNvSpPr txBox="1">
            <a:spLocks noChangeArrowheads="1"/>
          </p:cNvSpPr>
          <p:nvPr/>
        </p:nvSpPr>
        <p:spPr bwMode="auto">
          <a:xfrm>
            <a:off x="7315200" y="4343400"/>
            <a:ext cx="160813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solidFill>
                  <a:srgbClr val="000000"/>
                </a:solidFill>
                <a:latin typeface="Arial Narrow" panose="020B0606020202030204" pitchFamily="34" charset="0"/>
                <a:cs typeface="Arial" panose="020B0604020202020204" pitchFamily="34" charset="0"/>
              </a:rPr>
              <a:t>2.3:1   2.7:1   9.0:1</a:t>
            </a:r>
          </a:p>
        </p:txBody>
      </p:sp>
      <p:sp>
        <p:nvSpPr>
          <p:cNvPr id="29709" name="TextBox 14"/>
          <p:cNvSpPr txBox="1">
            <a:spLocks noChangeArrowheads="1"/>
          </p:cNvSpPr>
          <p:nvPr/>
        </p:nvSpPr>
        <p:spPr bwMode="auto">
          <a:xfrm>
            <a:off x="7239000" y="990600"/>
            <a:ext cx="16557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000000"/>
                </a:solidFill>
                <a:latin typeface="Arial Narrow" panose="020B0606020202030204" pitchFamily="34" charset="0"/>
              </a:rPr>
              <a:t>2010  2011  2012</a:t>
            </a:r>
          </a:p>
        </p:txBody>
      </p:sp>
    </p:spTree>
  </p:cSld>
  <p:clrMapOvr>
    <a:masterClrMapping/>
  </p:clrMapOvr>
  <p:transition>
    <p:strips dir="ru"/>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2590</TotalTime>
  <Words>1245</Words>
  <Application>Microsoft Office PowerPoint</Application>
  <PresentationFormat>On-screen Show (4:3)</PresentationFormat>
  <Paragraphs>177</Paragraphs>
  <Slides>43</Slides>
  <Notes>5</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43</vt:i4>
      </vt:variant>
    </vt:vector>
  </HeadingPairs>
  <TitlesOfParts>
    <vt:vector size="49" baseType="lpstr">
      <vt:lpstr>Default Design</vt:lpstr>
      <vt:lpstr>1_Default Design</vt:lpstr>
      <vt:lpstr>2_Default Design</vt:lpstr>
      <vt:lpstr>3_Default Design</vt:lpstr>
      <vt:lpstr>4_Default Design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temperature and carbon dioxide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BP Oil Spill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 of Wisc-Madison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wright</dc:creator>
  <cp:lastModifiedBy>Erik Olin Wright</cp:lastModifiedBy>
  <cp:revision>68</cp:revision>
  <cp:lastPrinted>2014-09-18T17:54:07Z</cp:lastPrinted>
  <dcterms:created xsi:type="dcterms:W3CDTF">2004-10-23T22:07:15Z</dcterms:created>
  <dcterms:modified xsi:type="dcterms:W3CDTF">2017-01-28T19:54:13Z</dcterms:modified>
</cp:coreProperties>
</file>